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01" r:id="rId2"/>
    <p:sldId id="264" r:id="rId3"/>
    <p:sldId id="609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3" r:id="rId13"/>
    <p:sldId id="565" r:id="rId14"/>
    <p:sldId id="566" r:id="rId15"/>
    <p:sldId id="554" r:id="rId16"/>
    <p:sldId id="567" r:id="rId17"/>
    <p:sldId id="568" r:id="rId18"/>
    <p:sldId id="569" r:id="rId19"/>
    <p:sldId id="570" r:id="rId20"/>
    <p:sldId id="573" r:id="rId21"/>
    <p:sldId id="575" r:id="rId22"/>
    <p:sldId id="574" r:id="rId23"/>
    <p:sldId id="576" r:id="rId24"/>
    <p:sldId id="577" r:id="rId25"/>
    <p:sldId id="578" r:id="rId26"/>
    <p:sldId id="579" r:id="rId27"/>
    <p:sldId id="580" r:id="rId28"/>
    <p:sldId id="581" r:id="rId29"/>
    <p:sldId id="582" r:id="rId30"/>
    <p:sldId id="584" r:id="rId31"/>
    <p:sldId id="585" r:id="rId32"/>
    <p:sldId id="586" r:id="rId33"/>
    <p:sldId id="587" r:id="rId34"/>
    <p:sldId id="588" r:id="rId35"/>
    <p:sldId id="589" r:id="rId36"/>
    <p:sldId id="590" r:id="rId37"/>
    <p:sldId id="591" r:id="rId38"/>
    <p:sldId id="592" r:id="rId39"/>
    <p:sldId id="593" r:id="rId40"/>
    <p:sldId id="476" r:id="rId41"/>
    <p:sldId id="610" r:id="rId42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16: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Ranked </a:t>
            </a:r>
            <a:r>
              <a:rPr lang="en-US" sz="2800" b="1" dirty="0">
                <a:solidFill>
                  <a:srgbClr val="00B0F0"/>
                </a:solidFill>
              </a:rPr>
              <a:t>Retrieval</a:t>
            </a:r>
            <a:r>
              <a:rPr lang="en-QA" sz="2800" b="1" dirty="0">
                <a:solidFill>
                  <a:srgbClr val="00B0F0"/>
                </a:solidFill>
              </a:rPr>
              <a:t>– Part II</a:t>
            </a:r>
          </a:p>
          <a:p>
            <a:endParaRPr lang="en-QA" sz="2800" dirty="0"/>
          </a:p>
          <a:p>
            <a:r>
              <a:rPr lang="en-QA" sz="2800" dirty="0"/>
              <a:t>March 24, 2021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</p:spTree>
    <p:extLst>
      <p:ext uri="{BB962C8B-B14F-4D97-AF65-F5344CB8AC3E}">
        <p14:creationId xmlns:p14="http://schemas.microsoft.com/office/powerpoint/2010/main" val="306775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4106882" y="3247462"/>
            <a:ext cx="1312716" cy="220210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3374365" y="5606242"/>
            <a:ext cx="933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Vector </a:t>
            </a:r>
            <a:endParaRPr lang="en-QA" sz="2000" b="1" dirty="0">
              <a:solidFill>
                <a:srgbClr val="00B0F0"/>
              </a:solidFill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08020" y="5470411"/>
            <a:ext cx="455224" cy="364928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90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C8B9AA-9FEC-B742-AF71-192A2B027E9E}"/>
              </a:ext>
            </a:extLst>
          </p:cNvPr>
          <p:cNvCxnSpPr>
            <a:cxnSpLocks/>
          </p:cNvCxnSpPr>
          <p:nvPr/>
        </p:nvCxnSpPr>
        <p:spPr>
          <a:xfrm flipV="1">
            <a:off x="1988458" y="2968831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A377E1-CD58-6443-B03C-427BE335E4DE}"/>
              </a:ext>
            </a:extLst>
          </p:cNvPr>
          <p:cNvSpPr txBox="1"/>
          <p:nvPr/>
        </p:nvSpPr>
        <p:spPr>
          <a:xfrm>
            <a:off x="7184571" y="271372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</p:spTree>
    <p:extLst>
      <p:ext uri="{BB962C8B-B14F-4D97-AF65-F5344CB8AC3E}">
        <p14:creationId xmlns:p14="http://schemas.microsoft.com/office/powerpoint/2010/main" val="418662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Lastly, we can further view queries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75052"/>
              </p:ext>
            </p:extLst>
          </p:nvPr>
        </p:nvGraphicFramePr>
        <p:xfrm>
          <a:off x="144038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9607335" y="3238496"/>
            <a:ext cx="1132410" cy="220210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8886693" y="5597276"/>
            <a:ext cx="93365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Vector </a:t>
            </a:r>
            <a:endParaRPr lang="en-QA" sz="2000" b="1" dirty="0">
              <a:solidFill>
                <a:srgbClr val="FF0000"/>
              </a:solidFill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  <a:stCxn id="7" idx="2"/>
            <a:endCxn id="9" idx="3"/>
          </p:cNvCxnSpPr>
          <p:nvPr/>
        </p:nvCxnSpPr>
        <p:spPr>
          <a:xfrm rot="5400000">
            <a:off x="9818581" y="5442371"/>
            <a:ext cx="356727" cy="353193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Lastly, we can further view queries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3D598B-707A-B84E-A87C-82FDD73646F3}"/>
              </a:ext>
            </a:extLst>
          </p:cNvPr>
          <p:cNvCxnSpPr>
            <a:cxnSpLocks/>
          </p:cNvCxnSpPr>
          <p:nvPr/>
        </p:nvCxnSpPr>
        <p:spPr>
          <a:xfrm flipV="1">
            <a:off x="1988458" y="2968831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CBFC561-2F08-0445-9383-C21FC565C37C}"/>
              </a:ext>
            </a:extLst>
          </p:cNvPr>
          <p:cNvSpPr txBox="1"/>
          <p:nvPr/>
        </p:nvSpPr>
        <p:spPr>
          <a:xfrm>
            <a:off x="7184571" y="271372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B8C925-781C-B445-B038-10CF51BB8E55}"/>
              </a:ext>
            </a:extLst>
          </p:cNvPr>
          <p:cNvCxnSpPr>
            <a:cxnSpLocks/>
          </p:cNvCxnSpPr>
          <p:nvPr/>
        </p:nvCxnSpPr>
        <p:spPr>
          <a:xfrm flipV="1">
            <a:off x="1988458" y="4312721"/>
            <a:ext cx="2439576" cy="2168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216D26-262E-DF44-A82D-84D0758BA6EB}"/>
              </a:ext>
            </a:extLst>
          </p:cNvPr>
          <p:cNvSpPr txBox="1"/>
          <p:nvPr/>
        </p:nvSpPr>
        <p:spPr>
          <a:xfrm>
            <a:off x="3412263" y="4278373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121267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Subsequently, we can rank documents based on their </a:t>
            </a:r>
            <a:r>
              <a:rPr lang="en-GB" i="1" dirty="0">
                <a:solidFill>
                  <a:srgbClr val="00B0F0"/>
                </a:solidFill>
              </a:rPr>
              <a:t>proximity</a:t>
            </a:r>
            <a:r>
              <a:rPr lang="en-GB" dirty="0"/>
              <a:t> to the query in the vector space </a:t>
            </a:r>
          </a:p>
          <a:p>
            <a:pPr lvl="1"/>
            <a:r>
              <a:rPr lang="en-GB" dirty="0"/>
              <a:t>Proximity is </a:t>
            </a:r>
            <a:r>
              <a:rPr lang="en-GB" i="1" dirty="0"/>
              <a:t>the inverse of distance</a:t>
            </a:r>
          </a:p>
          <a:p>
            <a:pPr lvl="1"/>
            <a:endParaRPr lang="en-GB" dirty="0"/>
          </a:p>
          <a:p>
            <a:r>
              <a:rPr lang="en-GB" dirty="0"/>
              <a:t>As a result, documents that are more </a:t>
            </a:r>
            <a:r>
              <a:rPr lang="en-GB" i="1" dirty="0"/>
              <a:t>relevant</a:t>
            </a:r>
            <a:r>
              <a:rPr lang="en-GB" dirty="0"/>
              <a:t> to the query will be ranked higher than the documents that are less relevant to the query </a:t>
            </a:r>
          </a:p>
          <a:p>
            <a:pPr lvl="1"/>
            <a:endParaRPr lang="en-GB" dirty="0"/>
          </a:p>
          <a:p>
            <a:r>
              <a:rPr lang="en-GB" dirty="0"/>
              <a:t>Clearly, this contrasts with the Boolean model where documents are either in or out!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2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Ranking Based on Distance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Let us rank the documents (i.e., notes) based on the Euclidean distance (denoted as </a:t>
            </a:r>
            <a:r>
              <a:rPr lang="en-GB" b="1" i="1" dirty="0"/>
              <a:t>Ed</a:t>
            </a:r>
            <a:r>
              <a:rPr lang="en-GB" dirty="0"/>
              <a:t>) from the query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B8C925-781C-B445-B038-10CF51BB8E55}"/>
              </a:ext>
            </a:extLst>
          </p:cNvPr>
          <p:cNvCxnSpPr>
            <a:cxnSpLocks/>
          </p:cNvCxnSpPr>
          <p:nvPr/>
        </p:nvCxnSpPr>
        <p:spPr>
          <a:xfrm flipV="1">
            <a:off x="1988458" y="4312721"/>
            <a:ext cx="2439576" cy="2168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3D8B0C-156F-5445-9D89-2775C94B9562}"/>
              </a:ext>
            </a:extLst>
          </p:cNvPr>
          <p:cNvCxnSpPr>
            <a:cxnSpLocks/>
          </p:cNvCxnSpPr>
          <p:nvPr/>
        </p:nvCxnSpPr>
        <p:spPr>
          <a:xfrm flipV="1">
            <a:off x="1988458" y="2968831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9BA8D-ED58-A942-9E09-F9BFEE28771E}"/>
              </a:ext>
            </a:extLst>
          </p:cNvPr>
          <p:cNvSpPr txBox="1"/>
          <p:nvPr/>
        </p:nvSpPr>
        <p:spPr>
          <a:xfrm>
            <a:off x="7184571" y="271372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7983E0-4525-3149-A15E-F04635E462B4}"/>
              </a:ext>
            </a:extLst>
          </p:cNvPr>
          <p:cNvCxnSpPr>
            <a:cxnSpLocks/>
          </p:cNvCxnSpPr>
          <p:nvPr/>
        </p:nvCxnSpPr>
        <p:spPr>
          <a:xfrm flipV="1">
            <a:off x="4428034" y="2986832"/>
            <a:ext cx="2756537" cy="13258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B9932D-D59C-5847-A9DE-A7934561DCB8}"/>
              </a:ext>
            </a:extLst>
          </p:cNvPr>
          <p:cNvCxnSpPr>
            <a:cxnSpLocks/>
          </p:cNvCxnSpPr>
          <p:nvPr/>
        </p:nvCxnSpPr>
        <p:spPr>
          <a:xfrm>
            <a:off x="4428034" y="4312721"/>
            <a:ext cx="618980" cy="15536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D02389-5B12-F440-9C3D-151C7BEE8402}"/>
              </a:ext>
            </a:extLst>
          </p:cNvPr>
          <p:cNvSpPr txBox="1"/>
          <p:nvPr/>
        </p:nvSpPr>
        <p:spPr>
          <a:xfrm>
            <a:off x="4474792" y="3157369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Ed</a:t>
            </a:r>
            <a:r>
              <a:rPr lang="en-QA" dirty="0"/>
              <a:t>(</a:t>
            </a:r>
            <a:r>
              <a:rPr lang="en-QA" b="1" dirty="0">
                <a:solidFill>
                  <a:srgbClr val="FF0000"/>
                </a:solidFill>
              </a:rPr>
              <a:t>Query</a:t>
            </a:r>
            <a:r>
              <a:rPr lang="en-QA" dirty="0"/>
              <a:t>, </a:t>
            </a:r>
            <a:r>
              <a:rPr lang="en-QA" b="1" dirty="0">
                <a:solidFill>
                  <a:srgbClr val="00B0F0"/>
                </a:solidFill>
              </a:rPr>
              <a:t>Note 2</a:t>
            </a:r>
            <a:r>
              <a:rPr lang="en-QA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1058DC-2A09-0340-96CB-623192CB1E8E}"/>
              </a:ext>
            </a:extLst>
          </p:cNvPr>
          <p:cNvSpPr txBox="1"/>
          <p:nvPr/>
        </p:nvSpPr>
        <p:spPr>
          <a:xfrm>
            <a:off x="4769771" y="4965108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Ed</a:t>
            </a:r>
            <a:r>
              <a:rPr lang="en-QA" dirty="0"/>
              <a:t>(</a:t>
            </a:r>
            <a:r>
              <a:rPr lang="en-QA" b="1" dirty="0">
                <a:solidFill>
                  <a:srgbClr val="FF0000"/>
                </a:solidFill>
              </a:rPr>
              <a:t>Query</a:t>
            </a:r>
            <a:r>
              <a:rPr lang="en-QA" dirty="0"/>
              <a:t>, </a:t>
            </a:r>
            <a:r>
              <a:rPr lang="en-QA" b="1" dirty="0">
                <a:solidFill>
                  <a:srgbClr val="00B0F0"/>
                </a:solidFill>
              </a:rPr>
              <a:t>Note 3</a:t>
            </a:r>
            <a:r>
              <a:rPr lang="en-QA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578F28-43DB-8B49-B7FC-AF8EF810FF04}"/>
              </a:ext>
            </a:extLst>
          </p:cNvPr>
          <p:cNvSpPr txBox="1"/>
          <p:nvPr/>
        </p:nvSpPr>
        <p:spPr>
          <a:xfrm>
            <a:off x="7615640" y="3670805"/>
            <a:ext cx="4230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/>
              <a:t>Ed</a:t>
            </a:r>
            <a:r>
              <a:rPr lang="en-QA" sz="2000" dirty="0"/>
              <a:t>(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, </a:t>
            </a:r>
            <a:r>
              <a:rPr lang="en-QA" sz="2000" b="1" dirty="0">
                <a:solidFill>
                  <a:srgbClr val="00B0F0"/>
                </a:solidFill>
              </a:rPr>
              <a:t>Note 2</a:t>
            </a:r>
            <a:r>
              <a:rPr lang="en-QA" sz="2000" dirty="0"/>
              <a:t>) </a:t>
            </a:r>
            <a:r>
              <a:rPr lang="en-QA" sz="2000" b="1" dirty="0"/>
              <a:t>&gt;</a:t>
            </a:r>
            <a:r>
              <a:rPr lang="en-QA" sz="2000" dirty="0"/>
              <a:t> </a:t>
            </a:r>
            <a:r>
              <a:rPr lang="en-QA" sz="2000" b="1" i="1" dirty="0"/>
              <a:t>Ed</a:t>
            </a:r>
            <a:r>
              <a:rPr lang="en-QA" sz="2000" dirty="0"/>
              <a:t>(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, </a:t>
            </a:r>
            <a:r>
              <a:rPr lang="en-QA" sz="2000" b="1" dirty="0">
                <a:solidFill>
                  <a:srgbClr val="00B0F0"/>
                </a:solidFill>
              </a:rPr>
              <a:t>Note 3</a:t>
            </a:r>
            <a:r>
              <a:rPr lang="en-QA" sz="2000" dirty="0"/>
              <a:t>)</a:t>
            </a:r>
          </a:p>
          <a:p>
            <a:r>
              <a:rPr lang="en-US" sz="2000" dirty="0"/>
              <a:t>a</a:t>
            </a:r>
            <a:r>
              <a:rPr lang="en-QA" sz="2000" dirty="0"/>
              <a:t>lthough 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 is more similar</a:t>
            </a:r>
          </a:p>
          <a:p>
            <a:r>
              <a:rPr lang="en-US" sz="2000" dirty="0"/>
              <a:t>t</a:t>
            </a:r>
            <a:r>
              <a:rPr lang="en-QA" sz="2000" dirty="0"/>
              <a:t>o </a:t>
            </a:r>
            <a:r>
              <a:rPr lang="en-QA" sz="2000" b="1" dirty="0">
                <a:solidFill>
                  <a:srgbClr val="00B0F0"/>
                </a:solidFill>
              </a:rPr>
              <a:t>Note 2</a:t>
            </a:r>
            <a:r>
              <a:rPr lang="en-QA" sz="2000" dirty="0"/>
              <a:t> than to </a:t>
            </a:r>
            <a:r>
              <a:rPr lang="en-QA" sz="2000" b="1" dirty="0">
                <a:solidFill>
                  <a:srgbClr val="00B0F0"/>
                </a:solidFill>
              </a:rPr>
              <a:t>Note 3</a:t>
            </a:r>
            <a:r>
              <a:rPr lang="en-QA" sz="2000" b="1" dirty="0"/>
              <a:t>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625D47-2A9C-8241-A868-21EEA39BCD66}"/>
              </a:ext>
            </a:extLst>
          </p:cNvPr>
          <p:cNvSpPr txBox="1"/>
          <p:nvPr/>
        </p:nvSpPr>
        <p:spPr>
          <a:xfrm>
            <a:off x="3412263" y="4278373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36866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30" grpId="0"/>
      <p:bldP spid="20" grpId="0"/>
      <p:bldP spid="29" grpId="0"/>
      <p:bldP spid="33" grpId="0"/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Ranking Based on Distance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Let us rank the documents (i.e., notes) based on the Euclidean distance (denoted as </a:t>
            </a:r>
            <a:r>
              <a:rPr lang="en-GB" b="1" i="1" dirty="0"/>
              <a:t>Ed</a:t>
            </a:r>
            <a:r>
              <a:rPr lang="en-GB" dirty="0"/>
              <a:t>) from the query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4D7354-99B7-3A40-A443-FB0C1BA58667}"/>
              </a:ext>
            </a:extLst>
          </p:cNvPr>
          <p:cNvCxnSpPr>
            <a:cxnSpLocks/>
          </p:cNvCxnSpPr>
          <p:nvPr/>
        </p:nvCxnSpPr>
        <p:spPr>
          <a:xfrm flipV="1">
            <a:off x="1988458" y="3429000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FDA56F-E137-6F41-B9E8-2BF43C17FB0C}"/>
              </a:ext>
            </a:extLst>
          </p:cNvPr>
          <p:cNvSpPr txBox="1"/>
          <p:nvPr/>
        </p:nvSpPr>
        <p:spPr>
          <a:xfrm>
            <a:off x="2282701" y="3109397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B8C925-781C-B445-B038-10CF51BB8E55}"/>
              </a:ext>
            </a:extLst>
          </p:cNvPr>
          <p:cNvCxnSpPr>
            <a:cxnSpLocks/>
          </p:cNvCxnSpPr>
          <p:nvPr/>
        </p:nvCxnSpPr>
        <p:spPr>
          <a:xfrm flipV="1">
            <a:off x="1988458" y="4312721"/>
            <a:ext cx="2439576" cy="2168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3D8B0C-156F-5445-9D89-2775C94B9562}"/>
              </a:ext>
            </a:extLst>
          </p:cNvPr>
          <p:cNvCxnSpPr>
            <a:cxnSpLocks/>
          </p:cNvCxnSpPr>
          <p:nvPr/>
        </p:nvCxnSpPr>
        <p:spPr>
          <a:xfrm flipV="1">
            <a:off x="1988458" y="2968831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9BA8D-ED58-A942-9E09-F9BFEE28771E}"/>
              </a:ext>
            </a:extLst>
          </p:cNvPr>
          <p:cNvSpPr txBox="1"/>
          <p:nvPr/>
        </p:nvSpPr>
        <p:spPr>
          <a:xfrm>
            <a:off x="7184571" y="271372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7983E0-4525-3149-A15E-F04635E462B4}"/>
              </a:ext>
            </a:extLst>
          </p:cNvPr>
          <p:cNvCxnSpPr>
            <a:cxnSpLocks/>
          </p:cNvCxnSpPr>
          <p:nvPr/>
        </p:nvCxnSpPr>
        <p:spPr>
          <a:xfrm flipV="1">
            <a:off x="4428034" y="2986832"/>
            <a:ext cx="2756537" cy="13258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077E4F-285F-DA43-A7EE-E6AEB0A56AB6}"/>
              </a:ext>
            </a:extLst>
          </p:cNvPr>
          <p:cNvCxnSpPr>
            <a:cxnSpLocks/>
          </p:cNvCxnSpPr>
          <p:nvPr/>
        </p:nvCxnSpPr>
        <p:spPr>
          <a:xfrm flipH="1" flipV="1">
            <a:off x="2576945" y="3429000"/>
            <a:ext cx="1851090" cy="88372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D02389-5B12-F440-9C3D-151C7BEE8402}"/>
              </a:ext>
            </a:extLst>
          </p:cNvPr>
          <p:cNvSpPr txBox="1"/>
          <p:nvPr/>
        </p:nvSpPr>
        <p:spPr>
          <a:xfrm>
            <a:off x="4474792" y="3157369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Ed</a:t>
            </a:r>
            <a:r>
              <a:rPr lang="en-QA" dirty="0"/>
              <a:t>(</a:t>
            </a:r>
            <a:r>
              <a:rPr lang="en-QA" b="1" dirty="0">
                <a:solidFill>
                  <a:srgbClr val="FF0000"/>
                </a:solidFill>
              </a:rPr>
              <a:t>Query</a:t>
            </a:r>
            <a:r>
              <a:rPr lang="en-QA" dirty="0"/>
              <a:t>, </a:t>
            </a:r>
            <a:r>
              <a:rPr lang="en-QA" b="1" dirty="0">
                <a:solidFill>
                  <a:srgbClr val="00B0F0"/>
                </a:solidFill>
              </a:rPr>
              <a:t>Note 2</a:t>
            </a:r>
            <a:r>
              <a:rPr lang="en-QA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479C2E-4817-DE4D-9B8F-425E4C6B10F7}"/>
              </a:ext>
            </a:extLst>
          </p:cNvPr>
          <p:cNvSpPr txBox="1"/>
          <p:nvPr/>
        </p:nvSpPr>
        <p:spPr>
          <a:xfrm>
            <a:off x="3204722" y="3465418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i="1" dirty="0"/>
              <a:t>Ed</a:t>
            </a:r>
            <a:r>
              <a:rPr lang="en-QA" dirty="0"/>
              <a:t>(</a:t>
            </a:r>
            <a:r>
              <a:rPr lang="en-QA" b="1" dirty="0">
                <a:solidFill>
                  <a:srgbClr val="FF0000"/>
                </a:solidFill>
              </a:rPr>
              <a:t>Query</a:t>
            </a:r>
            <a:r>
              <a:rPr lang="en-QA" dirty="0"/>
              <a:t>, </a:t>
            </a:r>
            <a:r>
              <a:rPr lang="en-QA" b="1" dirty="0">
                <a:solidFill>
                  <a:srgbClr val="00B0F0"/>
                </a:solidFill>
              </a:rPr>
              <a:t>Note 6</a:t>
            </a:r>
            <a:r>
              <a:rPr lang="en-QA" dirty="0"/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578F28-43DB-8B49-B7FC-AF8EF810FF04}"/>
              </a:ext>
            </a:extLst>
          </p:cNvPr>
          <p:cNvSpPr txBox="1"/>
          <p:nvPr/>
        </p:nvSpPr>
        <p:spPr>
          <a:xfrm>
            <a:off x="7615640" y="3670805"/>
            <a:ext cx="4230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/>
              <a:t>Ed</a:t>
            </a:r>
            <a:r>
              <a:rPr lang="en-QA" sz="2000" dirty="0"/>
              <a:t>(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, </a:t>
            </a:r>
            <a:r>
              <a:rPr lang="en-QA" sz="2000" b="1" dirty="0">
                <a:solidFill>
                  <a:srgbClr val="00B0F0"/>
                </a:solidFill>
              </a:rPr>
              <a:t>Note 2</a:t>
            </a:r>
            <a:r>
              <a:rPr lang="en-QA" sz="2000" dirty="0"/>
              <a:t>) </a:t>
            </a:r>
            <a:r>
              <a:rPr lang="en-QA" sz="2000" b="1" dirty="0"/>
              <a:t>&gt;</a:t>
            </a:r>
            <a:r>
              <a:rPr lang="en-QA" sz="2000" dirty="0"/>
              <a:t> </a:t>
            </a:r>
            <a:r>
              <a:rPr lang="en-QA" sz="2000" b="1" i="1" dirty="0"/>
              <a:t>Ed</a:t>
            </a:r>
            <a:r>
              <a:rPr lang="en-QA" sz="2000" dirty="0"/>
              <a:t>(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, </a:t>
            </a:r>
            <a:r>
              <a:rPr lang="en-QA" sz="2000" b="1" dirty="0">
                <a:solidFill>
                  <a:srgbClr val="00B0F0"/>
                </a:solidFill>
              </a:rPr>
              <a:t>Note 6</a:t>
            </a:r>
            <a:r>
              <a:rPr lang="en-QA" sz="2000" dirty="0"/>
              <a:t>)</a:t>
            </a:r>
          </a:p>
          <a:p>
            <a:r>
              <a:rPr lang="en-US" sz="2000" dirty="0"/>
              <a:t>a</a:t>
            </a:r>
            <a:r>
              <a:rPr lang="en-QA" sz="2000" dirty="0"/>
              <a:t>lthough </a:t>
            </a:r>
            <a:r>
              <a:rPr lang="en-QA" sz="2000" b="1" dirty="0">
                <a:solidFill>
                  <a:srgbClr val="FF0000"/>
                </a:solidFill>
              </a:rPr>
              <a:t>Query</a:t>
            </a:r>
            <a:r>
              <a:rPr lang="en-QA" sz="2000" dirty="0"/>
              <a:t> is more similar</a:t>
            </a:r>
          </a:p>
          <a:p>
            <a:r>
              <a:rPr lang="en-US" sz="2000" dirty="0"/>
              <a:t>t</a:t>
            </a:r>
            <a:r>
              <a:rPr lang="en-QA" sz="2000" dirty="0"/>
              <a:t>o </a:t>
            </a:r>
            <a:r>
              <a:rPr lang="en-QA" sz="2000" b="1" dirty="0">
                <a:solidFill>
                  <a:srgbClr val="00B0F0"/>
                </a:solidFill>
              </a:rPr>
              <a:t>Note 2</a:t>
            </a:r>
            <a:r>
              <a:rPr lang="en-QA" sz="2000" dirty="0"/>
              <a:t> than to </a:t>
            </a:r>
            <a:r>
              <a:rPr lang="en-QA" sz="2000" b="1" dirty="0">
                <a:solidFill>
                  <a:srgbClr val="00B0F0"/>
                </a:solidFill>
              </a:rPr>
              <a:t>Note 6</a:t>
            </a:r>
            <a:r>
              <a:rPr lang="en-QA" sz="2000" b="1" dirty="0"/>
              <a:t>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A4BB3-07F5-1D43-BE76-C28DB68EA38A}"/>
              </a:ext>
            </a:extLst>
          </p:cNvPr>
          <p:cNvSpPr txBox="1"/>
          <p:nvPr/>
        </p:nvSpPr>
        <p:spPr>
          <a:xfrm>
            <a:off x="3412263" y="4278373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F6D214D-7C35-7D46-A5BA-F86AA6B068C3}"/>
              </a:ext>
            </a:extLst>
          </p:cNvPr>
          <p:cNvSpPr/>
          <p:nvPr/>
        </p:nvSpPr>
        <p:spPr>
          <a:xfrm>
            <a:off x="7706543" y="4949023"/>
            <a:ext cx="3917459" cy="84490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b="1" dirty="0">
                <a:solidFill>
                  <a:schemeClr val="tx1"/>
                </a:solidFill>
              </a:rPr>
              <a:t>Ranking based on Euclidean distance is not effective!</a:t>
            </a:r>
          </a:p>
        </p:txBody>
      </p:sp>
    </p:spTree>
    <p:extLst>
      <p:ext uri="{BB962C8B-B14F-4D97-AF65-F5344CB8AC3E}">
        <p14:creationId xmlns:p14="http://schemas.microsoft.com/office/powerpoint/2010/main" val="32692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If Not Distance then What?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Let us take a document, </a:t>
            </a:r>
            <a:r>
              <a:rPr lang="en-GB" b="1" i="1" dirty="0"/>
              <a:t>d</a:t>
            </a:r>
            <a:r>
              <a:rPr lang="en-GB" dirty="0"/>
              <a:t>, and append it to itself</a:t>
            </a:r>
          </a:p>
          <a:p>
            <a:pPr lvl="1"/>
            <a:r>
              <a:rPr lang="en-GB" dirty="0"/>
              <a:t>Call the resultant document, </a:t>
            </a:r>
            <a:r>
              <a:rPr lang="en-GB" b="1" i="1" dirty="0"/>
              <a:t>d’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r>
              <a:rPr lang="en-GB" dirty="0"/>
              <a:t>“Semantically” </a:t>
            </a:r>
            <a:r>
              <a:rPr lang="en-GB" b="1" i="1" dirty="0"/>
              <a:t>d</a:t>
            </a:r>
            <a:r>
              <a:rPr lang="en-GB" dirty="0"/>
              <a:t> and </a:t>
            </a:r>
            <a:r>
              <a:rPr lang="en-GB" b="1" i="1" dirty="0"/>
              <a:t>d’</a:t>
            </a:r>
            <a:r>
              <a:rPr lang="en-GB" dirty="0"/>
              <a:t> have the same content although the distance between them could be very large! </a:t>
            </a:r>
          </a:p>
          <a:p>
            <a:endParaRPr lang="en-GB" dirty="0"/>
          </a:p>
          <a:p>
            <a:r>
              <a:rPr lang="en-GB" dirty="0"/>
              <a:t>Note, however, that the </a:t>
            </a:r>
            <a:r>
              <a:rPr lang="en-GB" b="1" i="1" dirty="0">
                <a:solidFill>
                  <a:srgbClr val="00B0F0"/>
                </a:solidFill>
              </a:rPr>
              <a:t>angle</a:t>
            </a:r>
            <a:r>
              <a:rPr lang="en-GB" dirty="0"/>
              <a:t> between </a:t>
            </a:r>
            <a:r>
              <a:rPr lang="en-GB" b="1" i="1" dirty="0"/>
              <a:t>d</a:t>
            </a:r>
            <a:r>
              <a:rPr lang="en-GB" dirty="0"/>
              <a:t> and </a:t>
            </a:r>
            <a:r>
              <a:rPr lang="en-GB" b="1" i="1" dirty="0"/>
              <a:t>d’</a:t>
            </a:r>
            <a:r>
              <a:rPr lang="en-GB" dirty="0"/>
              <a:t> in the vector space is 0, corresponding to maximal similarity 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Idea</a:t>
            </a:r>
            <a:r>
              <a:rPr lang="en-GB" dirty="0"/>
              <a:t>: </a:t>
            </a:r>
            <a:r>
              <a:rPr lang="en-GB" i="1" dirty="0"/>
              <a:t>Rank documents based on angles rather than distances!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801865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801865" cy="4667250"/>
              </a:xfrm>
              <a:prstGeom prst="rect">
                <a:avLst/>
              </a:prstGeom>
              <a:blipFill>
                <a:blip r:embed="rId2"/>
                <a:stretch>
                  <a:fillRect l="-939" t="-2168" r="-1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CD3FD1-DD63-184F-B4DB-FE016B61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63" y="3574472"/>
            <a:ext cx="4186712" cy="2918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28288-A730-544B-92BA-1C85DEAD2A0E}"/>
              </a:ext>
            </a:extLst>
          </p:cNvPr>
          <p:cNvSpPr txBox="1"/>
          <p:nvPr/>
        </p:nvSpPr>
        <p:spPr>
          <a:xfrm>
            <a:off x="11223175" y="484900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82957-0287-DD4C-8E88-7E679DA22142}"/>
              </a:ext>
            </a:extLst>
          </p:cNvPr>
          <p:cNvSpPr txBox="1"/>
          <p:nvPr/>
        </p:nvSpPr>
        <p:spPr>
          <a:xfrm>
            <a:off x="11179092" y="33898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ED0EE9-403A-E749-B857-62E77A414520}"/>
              </a:ext>
            </a:extLst>
          </p:cNvPr>
          <p:cNvSpPr/>
          <p:nvPr/>
        </p:nvSpPr>
        <p:spPr>
          <a:xfrm>
            <a:off x="6956471" y="3491671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/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blipFill>
                <a:blip r:embed="rId4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/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blipFill>
                <a:blip r:embed="rId5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/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blipFill>
                <a:blip r:embed="rId6"/>
                <a:stretch>
                  <a:fillRect r="-709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1255C3-71DB-B948-85A6-266AA2BBCE91}"/>
              </a:ext>
            </a:extLst>
          </p:cNvPr>
          <p:cNvSpPr txBox="1"/>
          <p:nvPr/>
        </p:nvSpPr>
        <p:spPr>
          <a:xfrm>
            <a:off x="5768404" y="33946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752A2F-E124-AD47-BBC1-4D41DE0A4641}"/>
              </a:ext>
            </a:extLst>
          </p:cNvPr>
          <p:cNvSpPr/>
          <p:nvPr/>
        </p:nvSpPr>
        <p:spPr>
          <a:xfrm>
            <a:off x="6956471" y="4946065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FDEBD-5897-6E41-98BB-FA6CA8B21A6C}"/>
              </a:ext>
            </a:extLst>
          </p:cNvPr>
          <p:cNvSpPr txBox="1"/>
          <p:nvPr/>
        </p:nvSpPr>
        <p:spPr>
          <a:xfrm>
            <a:off x="5768404" y="484900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8D6705-EE36-CC4D-B307-41D9390693B5}"/>
              </a:ext>
            </a:extLst>
          </p:cNvPr>
          <p:cNvCxnSpPr>
            <a:cxnSpLocks/>
          </p:cNvCxnSpPr>
          <p:nvPr/>
        </p:nvCxnSpPr>
        <p:spPr>
          <a:xfrm flipH="1" flipV="1">
            <a:off x="7153526" y="5028865"/>
            <a:ext cx="899499" cy="515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1860FB-4C7C-CA43-9507-339DD91E8112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9122144" y="5033673"/>
            <a:ext cx="7675" cy="145920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8C7C5F-627D-0C4D-A409-43FF8C57077E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057960" y="6492875"/>
            <a:ext cx="2071859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0A7F75B-7374-9741-926F-B59C78E50060}"/>
              </a:ext>
            </a:extLst>
          </p:cNvPr>
          <p:cNvSpPr/>
          <p:nvPr/>
        </p:nvSpPr>
        <p:spPr>
          <a:xfrm>
            <a:off x="6956471" y="6395788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0B421-06A8-5C47-97D1-EF775E958EA7}"/>
              </a:ext>
            </a:extLst>
          </p:cNvPr>
          <p:cNvSpPr txBox="1"/>
          <p:nvPr/>
        </p:nvSpPr>
        <p:spPr>
          <a:xfrm>
            <a:off x="5768404" y="629873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-1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3FC48B6-13F2-8D4C-9B01-B3A33CF93EEC}"/>
              </a:ext>
            </a:extLst>
          </p:cNvPr>
          <p:cNvCxnSpPr>
            <a:cxnSpLocks/>
          </p:cNvCxnSpPr>
          <p:nvPr/>
        </p:nvCxnSpPr>
        <p:spPr>
          <a:xfrm>
            <a:off x="7037600" y="3599079"/>
            <a:ext cx="7675" cy="145920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 animBg="1"/>
      <p:bldP spid="10" grpId="0"/>
      <p:bldP spid="13" grpId="0"/>
      <p:bldP spid="15" grpId="0"/>
      <p:bldP spid="11" grpId="0"/>
      <p:bldP spid="17" grpId="0" animBg="1"/>
      <p:bldP spid="18" grpId="0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Wednesday’s Session:</a:t>
            </a:r>
          </a:p>
          <a:p>
            <a:pPr lvl="1"/>
            <a:r>
              <a:rPr lang="en-US" sz="2800" dirty="0"/>
              <a:t>Ranked Retrieval -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Ranked Retrieval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Announcement:</a:t>
            </a:r>
          </a:p>
          <a:p>
            <a:pPr lvl="1"/>
            <a:r>
              <a:rPr lang="en-US" sz="2800" dirty="0"/>
              <a:t>Midterm grades are out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863643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863643" cy="4667250"/>
              </a:xfrm>
              <a:prstGeom prst="rect">
                <a:avLst/>
              </a:prstGeom>
              <a:blipFill>
                <a:blip r:embed="rId2"/>
                <a:stretch>
                  <a:fillRect l="-933" t="-2168" r="-9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CD3FD1-DD63-184F-B4DB-FE016B61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63" y="3574472"/>
            <a:ext cx="4186712" cy="2918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28288-A730-544B-92BA-1C85DEAD2A0E}"/>
              </a:ext>
            </a:extLst>
          </p:cNvPr>
          <p:cNvSpPr txBox="1"/>
          <p:nvPr/>
        </p:nvSpPr>
        <p:spPr>
          <a:xfrm>
            <a:off x="11223175" y="484900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82957-0287-DD4C-8E88-7E679DA22142}"/>
              </a:ext>
            </a:extLst>
          </p:cNvPr>
          <p:cNvSpPr txBox="1"/>
          <p:nvPr/>
        </p:nvSpPr>
        <p:spPr>
          <a:xfrm>
            <a:off x="11179092" y="33898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ED0EE9-403A-E749-B857-62E77A414520}"/>
              </a:ext>
            </a:extLst>
          </p:cNvPr>
          <p:cNvSpPr/>
          <p:nvPr/>
        </p:nvSpPr>
        <p:spPr>
          <a:xfrm>
            <a:off x="6956471" y="3491671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/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blipFill>
                <a:blip r:embed="rId4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/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blipFill>
                <a:blip r:embed="rId5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/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blipFill>
                <a:blip r:embed="rId6"/>
                <a:stretch>
                  <a:fillRect r="-709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1255C3-71DB-B948-85A6-266AA2BBCE91}"/>
              </a:ext>
            </a:extLst>
          </p:cNvPr>
          <p:cNvSpPr txBox="1"/>
          <p:nvPr/>
        </p:nvSpPr>
        <p:spPr>
          <a:xfrm>
            <a:off x="5768404" y="33946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752A2F-E124-AD47-BBC1-4D41DE0A4641}"/>
              </a:ext>
            </a:extLst>
          </p:cNvPr>
          <p:cNvSpPr/>
          <p:nvPr/>
        </p:nvSpPr>
        <p:spPr>
          <a:xfrm>
            <a:off x="6956471" y="4946065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FDEBD-5897-6E41-98BB-FA6CA8B21A6C}"/>
              </a:ext>
            </a:extLst>
          </p:cNvPr>
          <p:cNvSpPr txBox="1"/>
          <p:nvPr/>
        </p:nvSpPr>
        <p:spPr>
          <a:xfrm>
            <a:off x="5768404" y="484900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A7F75B-7374-9741-926F-B59C78E50060}"/>
              </a:ext>
            </a:extLst>
          </p:cNvPr>
          <p:cNvSpPr/>
          <p:nvPr/>
        </p:nvSpPr>
        <p:spPr>
          <a:xfrm>
            <a:off x="6956471" y="6395788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0B421-06A8-5C47-97D1-EF775E958EA7}"/>
              </a:ext>
            </a:extLst>
          </p:cNvPr>
          <p:cNvSpPr txBox="1"/>
          <p:nvPr/>
        </p:nvSpPr>
        <p:spPr>
          <a:xfrm>
            <a:off x="5768404" y="629873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-1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CD164C-A49C-C245-88D3-2A212F0C41F2}"/>
              </a:ext>
            </a:extLst>
          </p:cNvPr>
          <p:cNvCxnSpPr>
            <a:cxnSpLocks/>
          </p:cNvCxnSpPr>
          <p:nvPr/>
        </p:nvCxnSpPr>
        <p:spPr>
          <a:xfrm>
            <a:off x="5609968" y="3530681"/>
            <a:ext cx="0" cy="3030707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CBD7FAE-1C39-D74C-A0C3-6830A4F16160}"/>
              </a:ext>
            </a:extLst>
          </p:cNvPr>
          <p:cNvSpPr txBox="1"/>
          <p:nvPr/>
        </p:nvSpPr>
        <p:spPr>
          <a:xfrm>
            <a:off x="4522146" y="3759137"/>
            <a:ext cx="112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  <a:p>
            <a:r>
              <a:rPr lang="en-QA" b="1" dirty="0">
                <a:solidFill>
                  <a:srgbClr val="C00000"/>
                </a:solidFill>
              </a:rPr>
              <a:t>decreases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1896A2-741D-6B42-9B0F-4C891915897A}"/>
              </a:ext>
            </a:extLst>
          </p:cNvPr>
          <p:cNvCxnSpPr>
            <a:cxnSpLocks/>
          </p:cNvCxnSpPr>
          <p:nvPr/>
        </p:nvCxnSpPr>
        <p:spPr>
          <a:xfrm>
            <a:off x="7036464" y="4732638"/>
            <a:ext cx="208568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371DAD-5504-7C43-AB29-82C3F958AE20}"/>
                  </a:ext>
                </a:extLst>
              </p:cNvPr>
              <p:cNvSpPr txBox="1"/>
              <p:nvPr/>
            </p:nvSpPr>
            <p:spPr>
              <a:xfrm>
                <a:off x="7855425" y="4303877"/>
                <a:ext cx="31476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/>
                  <a:t>As t</a:t>
                </a:r>
                <a:r>
                  <a:rPr lang="en-US" b="1" dirty="0"/>
                  <a:t>he</a:t>
                </a:r>
                <a:r>
                  <a:rPr lang="en-QA" b="1" dirty="0"/>
                  <a:t> angle increases till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QA" b="1" dirty="0"/>
              </a:p>
              <a:p>
                <a:r>
                  <a:rPr lang="en-QA" b="1" dirty="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371DAD-5504-7C43-AB29-82C3F958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25" y="4303877"/>
                <a:ext cx="3147657" cy="646331"/>
              </a:xfrm>
              <a:prstGeom prst="rect">
                <a:avLst/>
              </a:prstGeom>
              <a:blipFill>
                <a:blip r:embed="rId7"/>
                <a:stretch>
                  <a:fillRect l="-1606" t="-384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9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863637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863637" cy="4667250"/>
              </a:xfrm>
              <a:prstGeom prst="rect">
                <a:avLst/>
              </a:prstGeom>
              <a:blipFill>
                <a:blip r:embed="rId2"/>
                <a:stretch>
                  <a:fillRect l="-933" t="-2168" r="-9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CD3FD1-DD63-184F-B4DB-FE016B615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63" y="3574472"/>
            <a:ext cx="4186712" cy="2918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28288-A730-544B-92BA-1C85DEAD2A0E}"/>
              </a:ext>
            </a:extLst>
          </p:cNvPr>
          <p:cNvSpPr txBox="1"/>
          <p:nvPr/>
        </p:nvSpPr>
        <p:spPr>
          <a:xfrm>
            <a:off x="11223175" y="484900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82957-0287-DD4C-8E88-7E679DA22142}"/>
              </a:ext>
            </a:extLst>
          </p:cNvPr>
          <p:cNvSpPr txBox="1"/>
          <p:nvPr/>
        </p:nvSpPr>
        <p:spPr>
          <a:xfrm>
            <a:off x="11179092" y="3389805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ED0EE9-403A-E749-B857-62E77A414520}"/>
              </a:ext>
            </a:extLst>
          </p:cNvPr>
          <p:cNvSpPr/>
          <p:nvPr/>
        </p:nvSpPr>
        <p:spPr>
          <a:xfrm>
            <a:off x="6956471" y="3491671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/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C41517-10F0-4040-903C-36ADE3857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83" y="5112180"/>
                <a:ext cx="380154" cy="369332"/>
              </a:xfrm>
              <a:prstGeom prst="rect">
                <a:avLst/>
              </a:prstGeom>
              <a:blipFill>
                <a:blip r:embed="rId4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/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483C59-06DA-7543-81A6-EABB4EE85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05" y="5115950"/>
                <a:ext cx="380154" cy="369332"/>
              </a:xfrm>
              <a:prstGeom prst="rect">
                <a:avLst/>
              </a:prstGeom>
              <a:blipFill>
                <a:blip r:embed="rId5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/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Q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5D0FA-79D2-2D4A-850B-530107403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990" y="5120066"/>
                <a:ext cx="380154" cy="369332"/>
              </a:xfrm>
              <a:prstGeom prst="rect">
                <a:avLst/>
              </a:prstGeom>
              <a:blipFill>
                <a:blip r:embed="rId6"/>
                <a:stretch>
                  <a:fillRect r="-709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1255C3-71DB-B948-85A6-266AA2BBCE91}"/>
              </a:ext>
            </a:extLst>
          </p:cNvPr>
          <p:cNvSpPr txBox="1"/>
          <p:nvPr/>
        </p:nvSpPr>
        <p:spPr>
          <a:xfrm>
            <a:off x="5768404" y="3394613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752A2F-E124-AD47-BBC1-4D41DE0A4641}"/>
              </a:ext>
            </a:extLst>
          </p:cNvPr>
          <p:cNvSpPr/>
          <p:nvPr/>
        </p:nvSpPr>
        <p:spPr>
          <a:xfrm>
            <a:off x="6956471" y="4946065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FDEBD-5897-6E41-98BB-FA6CA8B21A6C}"/>
              </a:ext>
            </a:extLst>
          </p:cNvPr>
          <p:cNvSpPr txBox="1"/>
          <p:nvPr/>
        </p:nvSpPr>
        <p:spPr>
          <a:xfrm>
            <a:off x="5768404" y="484900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A7F75B-7374-9741-926F-B59C78E50060}"/>
              </a:ext>
            </a:extLst>
          </p:cNvPr>
          <p:cNvSpPr/>
          <p:nvPr/>
        </p:nvSpPr>
        <p:spPr>
          <a:xfrm>
            <a:off x="6956471" y="6395788"/>
            <a:ext cx="159984" cy="165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00B421-06A8-5C47-97D1-EF775E958EA7}"/>
              </a:ext>
            </a:extLst>
          </p:cNvPr>
          <p:cNvSpPr txBox="1"/>
          <p:nvPr/>
        </p:nvSpPr>
        <p:spPr>
          <a:xfrm>
            <a:off x="5768404" y="629873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 = -1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CD164C-A49C-C245-88D3-2A212F0C41F2}"/>
              </a:ext>
            </a:extLst>
          </p:cNvPr>
          <p:cNvCxnSpPr>
            <a:cxnSpLocks/>
          </p:cNvCxnSpPr>
          <p:nvPr/>
        </p:nvCxnSpPr>
        <p:spPr>
          <a:xfrm>
            <a:off x="5609968" y="3530681"/>
            <a:ext cx="0" cy="3030707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CBD7FAE-1C39-D74C-A0C3-6830A4F16160}"/>
              </a:ext>
            </a:extLst>
          </p:cNvPr>
          <p:cNvSpPr txBox="1"/>
          <p:nvPr/>
        </p:nvSpPr>
        <p:spPr>
          <a:xfrm>
            <a:off x="4522146" y="3759137"/>
            <a:ext cx="106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C00000"/>
                </a:solidFill>
              </a:rPr>
              <a:t>Cosine</a:t>
            </a:r>
          </a:p>
          <a:p>
            <a:r>
              <a:rPr lang="en-QA" b="1" dirty="0">
                <a:solidFill>
                  <a:srgbClr val="C00000"/>
                </a:solidFill>
              </a:rPr>
              <a:t>increases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C1896A2-741D-6B42-9B0F-4C891915897A}"/>
              </a:ext>
            </a:extLst>
          </p:cNvPr>
          <p:cNvCxnSpPr>
            <a:cxnSpLocks/>
          </p:cNvCxnSpPr>
          <p:nvPr/>
        </p:nvCxnSpPr>
        <p:spPr>
          <a:xfrm>
            <a:off x="7036464" y="4732638"/>
            <a:ext cx="208568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371DAD-5504-7C43-AB29-82C3F958AE20}"/>
                  </a:ext>
                </a:extLst>
              </p:cNvPr>
              <p:cNvSpPr txBox="1"/>
              <p:nvPr/>
            </p:nvSpPr>
            <p:spPr>
              <a:xfrm>
                <a:off x="7855425" y="4303877"/>
                <a:ext cx="29312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b="1" dirty="0"/>
                  <a:t>As t</a:t>
                </a:r>
                <a:r>
                  <a:rPr lang="en-US" b="1" dirty="0"/>
                  <a:t>he</a:t>
                </a:r>
                <a:r>
                  <a:rPr lang="en-QA" b="1" dirty="0"/>
                  <a:t> angle decreases till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QA" b="1" dirty="0"/>
              </a:p>
              <a:p>
                <a:r>
                  <a:rPr lang="en-QA" b="1" dirty="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371DAD-5504-7C43-AB29-82C3F958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425" y="4303877"/>
                <a:ext cx="2931252" cy="646331"/>
              </a:xfrm>
              <a:prstGeom prst="rect">
                <a:avLst/>
              </a:prstGeom>
              <a:blipFill>
                <a:blip r:embed="rId7"/>
                <a:stretch>
                  <a:fillRect l="-1724" t="-384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2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 r="-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77D7F1F-82ED-6E4B-984C-290090170B40}"/>
                  </a:ext>
                </a:extLst>
              </p:cNvPr>
              <p:cNvSpPr/>
              <p:nvPr/>
            </p:nvSpPr>
            <p:spPr>
              <a:xfrm>
                <a:off x="6598508" y="4127157"/>
                <a:ext cx="4497860" cy="1692875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The larger the cosine, the smaller the angle </a:t>
                </a:r>
                <a:r>
                  <a:rPr lang="en-GB" sz="2400" dirty="0">
                    <a:solidFill>
                      <a:schemeClr val="tx1"/>
                    </a:solidFill>
                  </a:rPr>
                  <a:t>in the interval </a:t>
                </a:r>
                <a:br>
                  <a:rPr lang="en-GB" sz="2400" dirty="0">
                    <a:solidFill>
                      <a:schemeClr val="tx1"/>
                    </a:solidFill>
                  </a:rPr>
                </a:br>
                <a:r>
                  <a:rPr lang="en-GB" sz="2400" dirty="0">
                    <a:solidFill>
                      <a:schemeClr val="tx1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en-GB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]  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77D7F1F-82ED-6E4B-984C-290090170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508" y="4127157"/>
                <a:ext cx="4497860" cy="1692875"/>
              </a:xfrm>
              <a:prstGeom prst="roundRect">
                <a:avLst/>
              </a:prstGeom>
              <a:blipFill>
                <a:blip r:embed="rId3"/>
                <a:stretch>
                  <a:fillRect r="-11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647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863649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863649" cy="4667250"/>
              </a:xfrm>
              <a:prstGeom prst="rect">
                <a:avLst/>
              </a:prstGeom>
              <a:blipFill>
                <a:blip r:embed="rId2"/>
                <a:stretch>
                  <a:fillRect l="-933" t="-2168" r="-9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7D7F1F-82ED-6E4B-984C-290090170B40}"/>
              </a:ext>
            </a:extLst>
          </p:cNvPr>
          <p:cNvSpPr/>
          <p:nvPr/>
        </p:nvSpPr>
        <p:spPr>
          <a:xfrm>
            <a:off x="6598508" y="4127157"/>
            <a:ext cx="4497860" cy="16928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But, why should we use cosines instead of angles?</a:t>
            </a:r>
            <a:endParaRPr lang="en-Q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Angle vs.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following two notions are equivalent: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an </a:t>
                </a:r>
                <a:r>
                  <a:rPr lang="en-GB" i="1" dirty="0"/>
                  <a:t>increasing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00B0F0"/>
                    </a:solidFill>
                  </a:rPr>
                  <a:t>angles</a:t>
                </a:r>
                <a:r>
                  <a:rPr lang="en-GB" dirty="0"/>
                  <a:t>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Ranking documents in a </a:t>
                </a:r>
                <a:r>
                  <a:rPr lang="en-GB" i="1" dirty="0"/>
                  <a:t>decreasing order </a:t>
                </a:r>
                <a:r>
                  <a:rPr lang="en-GB" dirty="0"/>
                  <a:t>of the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cosines</a:t>
                </a:r>
                <a:r>
                  <a:rPr lang="en-GB" dirty="0"/>
                  <a:t> of the angles between the query and the documents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/>
              </a:p>
              <a:p>
                <a:r>
                  <a:rPr lang="en-GB" dirty="0"/>
                  <a:t>Why is this the case?</a:t>
                </a:r>
              </a:p>
              <a:p>
                <a:pPr lvl="1"/>
                <a:r>
                  <a:rPr lang="en-GB" dirty="0"/>
                  <a:t>Because cosine is a </a:t>
                </a:r>
                <a:br>
                  <a:rPr lang="en-GB" dirty="0"/>
                </a:br>
                <a:r>
                  <a:rPr lang="en-GB" dirty="0"/>
                  <a:t>monotonically decreasing </a:t>
                </a:r>
                <a:br>
                  <a:rPr lang="en-GB" dirty="0"/>
                </a:br>
                <a:r>
                  <a:rPr lang="en-GB" dirty="0"/>
                  <a:t>function between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 r="-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7D7F1F-82ED-6E4B-984C-290090170B40}"/>
              </a:ext>
            </a:extLst>
          </p:cNvPr>
          <p:cNvSpPr/>
          <p:nvPr/>
        </p:nvSpPr>
        <p:spPr>
          <a:xfrm>
            <a:off x="6598508" y="4127157"/>
            <a:ext cx="4497860" cy="16928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There is a very efficient way of computing cosines using vector arithmetic </a:t>
            </a:r>
            <a:endParaRPr lang="en-Q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Cosine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To begin with, let us normalize each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GB" dirty="0"/>
                  <a:t>, in the vector space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Consequently, short and long vectors will all be unit vectors (they will all touch the surface of the unit hyperspace)</a:t>
                </a:r>
              </a:p>
              <a:p>
                <a:pPr lvl="1"/>
                <a:r>
                  <a:rPr lang="en-GB" dirty="0"/>
                  <a:t>E.g., Documents </a:t>
                </a:r>
                <a:r>
                  <a:rPr lang="en-GB" b="1" i="1" dirty="0"/>
                  <a:t>d </a:t>
                </a:r>
                <a:r>
                  <a:rPr lang="en-GB" dirty="0"/>
                  <a:t>and </a:t>
                </a:r>
                <a:r>
                  <a:rPr lang="en-GB" b="1" i="1" dirty="0"/>
                  <a:t>d’</a:t>
                </a:r>
                <a:r>
                  <a:rPr lang="en-GB" dirty="0"/>
                  <a:t> (where </a:t>
                </a:r>
                <a:r>
                  <a:rPr lang="en-GB" b="1" i="1" dirty="0"/>
                  <a:t>d’</a:t>
                </a:r>
                <a:r>
                  <a:rPr lang="en-GB" dirty="0"/>
                  <a:t> is </a:t>
                </a:r>
                <a:r>
                  <a:rPr lang="en-GB" b="1" i="1" dirty="0"/>
                  <a:t>d</a:t>
                </a:r>
                <a:r>
                  <a:rPr lang="en-GB" dirty="0"/>
                  <a:t> appended to itself) will have identical vectors after normalization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Then: 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32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9E8CD6-14C8-5D42-B35E-7F82B0202E11}"/>
                  </a:ext>
                </a:extLst>
              </p:cNvPr>
              <p:cNvSpPr/>
              <p:nvPr/>
            </p:nvSpPr>
            <p:spPr>
              <a:xfrm>
                <a:off x="5488254" y="2348688"/>
                <a:ext cx="1415259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9E8CD6-14C8-5D42-B35E-7F82B0202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54" y="2348688"/>
                <a:ext cx="1415259" cy="872868"/>
              </a:xfrm>
              <a:prstGeom prst="rect">
                <a:avLst/>
              </a:prstGeom>
              <a:blipFill>
                <a:blip r:embed="rId3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D63081-14E9-5547-BAEB-921496D70DB5}"/>
                  </a:ext>
                </a:extLst>
              </p:cNvPr>
              <p:cNvSpPr/>
              <p:nvPr/>
            </p:nvSpPr>
            <p:spPr>
              <a:xfrm>
                <a:off x="2130479" y="5054816"/>
                <a:ext cx="2961003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D63081-14E9-5547-BAEB-921496D70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479" y="5054816"/>
                <a:ext cx="2961003" cy="1050416"/>
              </a:xfrm>
              <a:prstGeom prst="rect">
                <a:avLst/>
              </a:prstGeom>
              <a:blipFill>
                <a:blip r:embed="rId4"/>
                <a:stretch>
                  <a:fillRect t="-9524" b="-23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A9591A-523C-4C49-B861-50AC82123781}"/>
                  </a:ext>
                </a:extLst>
              </p:cNvPr>
              <p:cNvSpPr/>
              <p:nvPr/>
            </p:nvSpPr>
            <p:spPr>
              <a:xfrm>
                <a:off x="4974688" y="5054816"/>
                <a:ext cx="1746440" cy="1050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sz="2400" b="1" i="1" dirty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QA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A9591A-523C-4C49-B861-50AC82123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88" y="5054816"/>
                <a:ext cx="1746440" cy="1050416"/>
              </a:xfrm>
              <a:prstGeom prst="rect">
                <a:avLst/>
              </a:prstGeom>
              <a:blipFill>
                <a:blip r:embed="rId5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D9194FD-75FA-DC4D-A76C-058751CC7F31}"/>
              </a:ext>
            </a:extLst>
          </p:cNvPr>
          <p:cNvSpPr/>
          <p:nvPr/>
        </p:nvSpPr>
        <p:spPr>
          <a:xfrm>
            <a:off x="5387546" y="5054816"/>
            <a:ext cx="568411" cy="118534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B7112-56F9-BC45-8C45-D7CB93A8AA35}"/>
              </a:ext>
            </a:extLst>
          </p:cNvPr>
          <p:cNvSpPr txBox="1"/>
          <p:nvPr/>
        </p:nvSpPr>
        <p:spPr>
          <a:xfrm>
            <a:off x="5031030" y="6404978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>
                <a:solidFill>
                  <a:srgbClr val="FF0000"/>
                </a:solidFill>
              </a:rPr>
              <a:t>Unit vector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6417F-9A4A-704C-AF12-E1B665D59466}"/>
              </a:ext>
            </a:extLst>
          </p:cNvPr>
          <p:cNvSpPr/>
          <p:nvPr/>
        </p:nvSpPr>
        <p:spPr>
          <a:xfrm>
            <a:off x="6040124" y="5054816"/>
            <a:ext cx="568411" cy="118534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590ED-52AC-5740-B1A4-7A8278C69A73}"/>
              </a:ext>
            </a:extLst>
          </p:cNvPr>
          <p:cNvSpPr txBox="1"/>
          <p:nvPr/>
        </p:nvSpPr>
        <p:spPr>
          <a:xfrm>
            <a:off x="5683608" y="4667173"/>
            <a:ext cx="128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>
                <a:solidFill>
                  <a:srgbClr val="FF0000"/>
                </a:solidFill>
              </a:rPr>
              <a:t>Unit vector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EA86DE-B1AD-C04C-9C49-B564A970BFE8}"/>
                  </a:ext>
                </a:extLst>
              </p:cNvPr>
              <p:cNvSpPr/>
              <p:nvPr/>
            </p:nvSpPr>
            <p:spPr>
              <a:xfrm>
                <a:off x="6721128" y="5339220"/>
                <a:ext cx="1066831" cy="481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̂"/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EA86DE-B1AD-C04C-9C49-B564A970B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128" y="5339220"/>
                <a:ext cx="1066831" cy="481607"/>
              </a:xfrm>
              <a:prstGeom prst="rect">
                <a:avLst/>
              </a:prstGeom>
              <a:blipFill>
                <a:blip r:embed="rId6"/>
                <a:stretch>
                  <a:fillRect t="-10256" b="-76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85BF4F8-B1D2-4C4F-B04C-FCBA3224E666}"/>
              </a:ext>
            </a:extLst>
          </p:cNvPr>
          <p:cNvSpPr/>
          <p:nvPr/>
        </p:nvSpPr>
        <p:spPr>
          <a:xfrm>
            <a:off x="7096915" y="5339220"/>
            <a:ext cx="653973" cy="481607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F6F1F2E8-E0AF-FF41-B56F-33FDF0B686C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787959" y="5339220"/>
            <a:ext cx="540495" cy="240804"/>
          </a:xfrm>
          <a:prstGeom prst="curvedConnector3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95B611-1F9C-7B41-B032-FBF9308C3950}"/>
              </a:ext>
            </a:extLst>
          </p:cNvPr>
          <p:cNvSpPr txBox="1"/>
          <p:nvPr/>
        </p:nvSpPr>
        <p:spPr>
          <a:xfrm>
            <a:off x="8328454" y="4739055"/>
            <a:ext cx="3367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To compute </a:t>
            </a:r>
            <a:r>
              <a:rPr lang="en-US" sz="2400" b="1" dirty="0">
                <a:solidFill>
                  <a:srgbClr val="00B050"/>
                </a:solidFill>
              </a:rPr>
              <a:t>cosine,</a:t>
            </a:r>
            <a:r>
              <a:rPr lang="en-QA" sz="2400" b="1" dirty="0">
                <a:solidFill>
                  <a:srgbClr val="00B050"/>
                </a:solidFill>
              </a:rPr>
              <a:t> we </a:t>
            </a:r>
            <a:br>
              <a:rPr lang="en-QA" sz="2400" b="1" dirty="0">
                <a:solidFill>
                  <a:srgbClr val="00B050"/>
                </a:solidFill>
              </a:rPr>
            </a:br>
            <a:r>
              <a:rPr lang="en-QA" sz="2400" b="1" dirty="0">
                <a:solidFill>
                  <a:srgbClr val="00B050"/>
                </a:solidFill>
              </a:rPr>
              <a:t>simply multiply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QA" sz="2400" b="1" dirty="0">
                <a:solidFill>
                  <a:srgbClr val="00B050"/>
                </a:solidFill>
              </a:rPr>
              <a:t>wo unit </a:t>
            </a:r>
            <a:br>
              <a:rPr lang="en-QA" sz="2400" b="1" dirty="0">
                <a:solidFill>
                  <a:srgbClr val="00B050"/>
                </a:solidFill>
              </a:rPr>
            </a:br>
            <a:r>
              <a:rPr lang="en-QA" sz="2400" b="1" dirty="0">
                <a:solidFill>
                  <a:srgbClr val="00B050"/>
                </a:solidFill>
              </a:rPr>
              <a:t>vectors </a:t>
            </a:r>
          </a:p>
        </p:txBody>
      </p:sp>
    </p:spTree>
    <p:extLst>
      <p:ext uri="{BB962C8B-B14F-4D97-AF65-F5344CB8AC3E}">
        <p14:creationId xmlns:p14="http://schemas.microsoft.com/office/powerpoint/2010/main" val="10597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12" grpId="0" animBg="1"/>
      <p:bldP spid="13" grpId="0"/>
      <p:bldP spid="9" grpId="0"/>
      <p:bldP spid="14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Cosine Similarity Illustrated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CA8FFA-BF79-6946-A3D0-5A6FB194B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90" y="2897661"/>
            <a:ext cx="3058556" cy="30519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6DC262-96DD-E145-B2A7-9ED8E5C474BE}"/>
              </a:ext>
            </a:extLst>
          </p:cNvPr>
          <p:cNvCxnSpPr>
            <a:cxnSpLocks/>
          </p:cNvCxnSpPr>
          <p:nvPr/>
        </p:nvCxnSpPr>
        <p:spPr>
          <a:xfrm>
            <a:off x="772290" y="5949621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28AFB0-7CBA-654A-865B-9660A08E8A02}"/>
              </a:ext>
            </a:extLst>
          </p:cNvPr>
          <p:cNvCxnSpPr>
            <a:cxnSpLocks/>
          </p:cNvCxnSpPr>
          <p:nvPr/>
        </p:nvCxnSpPr>
        <p:spPr>
          <a:xfrm flipV="1">
            <a:off x="772290" y="2722500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B51142-FCF1-2442-8129-962E9DE73741}"/>
              </a:ext>
            </a:extLst>
          </p:cNvPr>
          <p:cNvSpPr txBox="1"/>
          <p:nvPr/>
        </p:nvSpPr>
        <p:spPr>
          <a:xfrm>
            <a:off x="380996" y="235316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B1083C-AA51-534B-9DD2-3067DEEC0439}"/>
              </a:ext>
            </a:extLst>
          </p:cNvPr>
          <p:cNvSpPr txBox="1"/>
          <p:nvPr/>
        </p:nvSpPr>
        <p:spPr>
          <a:xfrm>
            <a:off x="3961474" y="577687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E688D-8DFA-D641-8B1A-B0F221B8F603}"/>
              </a:ext>
            </a:extLst>
          </p:cNvPr>
          <p:cNvCxnSpPr/>
          <p:nvPr/>
        </p:nvCxnSpPr>
        <p:spPr>
          <a:xfrm flipV="1">
            <a:off x="772290" y="5335071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4FE5A58-8E56-6D4C-A0A3-A9A858A19EE8}"/>
              </a:ext>
            </a:extLst>
          </p:cNvPr>
          <p:cNvSpPr txBox="1"/>
          <p:nvPr/>
        </p:nvSpPr>
        <p:spPr>
          <a:xfrm>
            <a:off x="3830846" y="5155405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27C017-9611-A542-B514-1E2508A48B72}"/>
              </a:ext>
            </a:extLst>
          </p:cNvPr>
          <p:cNvCxnSpPr>
            <a:cxnSpLocks/>
          </p:cNvCxnSpPr>
          <p:nvPr/>
        </p:nvCxnSpPr>
        <p:spPr>
          <a:xfrm flipV="1">
            <a:off x="772290" y="2897661"/>
            <a:ext cx="588487" cy="305196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9AAA3E0-51F6-E840-9E08-3FBA1A4E9D20}"/>
              </a:ext>
            </a:extLst>
          </p:cNvPr>
          <p:cNvSpPr txBox="1"/>
          <p:nvPr/>
        </p:nvSpPr>
        <p:spPr>
          <a:xfrm>
            <a:off x="1066533" y="2578058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50FE03-386E-624D-B22A-135FE9931E73}"/>
              </a:ext>
            </a:extLst>
          </p:cNvPr>
          <p:cNvCxnSpPr>
            <a:cxnSpLocks/>
          </p:cNvCxnSpPr>
          <p:nvPr/>
        </p:nvCxnSpPr>
        <p:spPr>
          <a:xfrm flipV="1">
            <a:off x="772290" y="2437492"/>
            <a:ext cx="5196113" cy="35121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008C0B-8502-D24A-84DB-D5EFF5AC20AD}"/>
              </a:ext>
            </a:extLst>
          </p:cNvPr>
          <p:cNvSpPr txBox="1"/>
          <p:nvPr/>
        </p:nvSpPr>
        <p:spPr>
          <a:xfrm>
            <a:off x="5968403" y="2182389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8487E-B8AD-B94C-8FE9-505C9E48A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916" y="2947390"/>
            <a:ext cx="3058549" cy="307463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875640-A203-8A43-9C32-A36E517B6717}"/>
              </a:ext>
            </a:extLst>
          </p:cNvPr>
          <p:cNvCxnSpPr>
            <a:cxnSpLocks/>
          </p:cNvCxnSpPr>
          <p:nvPr/>
        </p:nvCxnSpPr>
        <p:spPr>
          <a:xfrm>
            <a:off x="7586949" y="6022028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16EC66-F467-9748-8CCC-2974337A26CA}"/>
              </a:ext>
            </a:extLst>
          </p:cNvPr>
          <p:cNvCxnSpPr>
            <a:cxnSpLocks/>
          </p:cNvCxnSpPr>
          <p:nvPr/>
        </p:nvCxnSpPr>
        <p:spPr>
          <a:xfrm flipV="1">
            <a:off x="7586949" y="2794907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26A483-0C26-154A-9BE1-6216FDB4DA73}"/>
              </a:ext>
            </a:extLst>
          </p:cNvPr>
          <p:cNvSpPr txBox="1"/>
          <p:nvPr/>
        </p:nvSpPr>
        <p:spPr>
          <a:xfrm>
            <a:off x="7195655" y="242557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D5A68D-2A19-894E-A0AA-D9DB8E32DA3F}"/>
              </a:ext>
            </a:extLst>
          </p:cNvPr>
          <p:cNvSpPr txBox="1"/>
          <p:nvPr/>
        </p:nvSpPr>
        <p:spPr>
          <a:xfrm>
            <a:off x="10776133" y="584927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423DFC-2DEA-8647-B72C-7422ECBD4698}"/>
              </a:ext>
            </a:extLst>
          </p:cNvPr>
          <p:cNvCxnSpPr>
            <a:cxnSpLocks/>
          </p:cNvCxnSpPr>
          <p:nvPr/>
        </p:nvCxnSpPr>
        <p:spPr>
          <a:xfrm flipV="1">
            <a:off x="7566983" y="5420790"/>
            <a:ext cx="3078522" cy="58932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C39641-D621-8E49-A28C-148A0131CFD9}"/>
              </a:ext>
            </a:extLst>
          </p:cNvPr>
          <p:cNvSpPr txBox="1"/>
          <p:nvPr/>
        </p:nvSpPr>
        <p:spPr>
          <a:xfrm>
            <a:off x="10645505" y="5215896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62E59C-BC66-3143-97BF-893AA9F003D4}"/>
              </a:ext>
            </a:extLst>
          </p:cNvPr>
          <p:cNvCxnSpPr>
            <a:cxnSpLocks/>
          </p:cNvCxnSpPr>
          <p:nvPr/>
        </p:nvCxnSpPr>
        <p:spPr>
          <a:xfrm flipV="1">
            <a:off x="7586949" y="2967657"/>
            <a:ext cx="580869" cy="304245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829EF96-F71A-B64D-B388-376743745C41}"/>
              </a:ext>
            </a:extLst>
          </p:cNvPr>
          <p:cNvSpPr txBox="1"/>
          <p:nvPr/>
        </p:nvSpPr>
        <p:spPr>
          <a:xfrm>
            <a:off x="7881192" y="2638549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0B7F43-8C13-9B4E-8FA6-4B186FEAE2AB}"/>
              </a:ext>
            </a:extLst>
          </p:cNvPr>
          <p:cNvCxnSpPr>
            <a:cxnSpLocks/>
          </p:cNvCxnSpPr>
          <p:nvPr/>
        </p:nvCxnSpPr>
        <p:spPr>
          <a:xfrm flipV="1">
            <a:off x="7586948" y="4342019"/>
            <a:ext cx="2570308" cy="166809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8A488AF-FF14-8941-B9E2-89F8F39C80E4}"/>
              </a:ext>
            </a:extLst>
          </p:cNvPr>
          <p:cNvSpPr txBox="1"/>
          <p:nvPr/>
        </p:nvSpPr>
        <p:spPr>
          <a:xfrm>
            <a:off x="10173073" y="399942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A0B172-1972-0A4F-9B82-58B4C5FC6539}"/>
              </a:ext>
            </a:extLst>
          </p:cNvPr>
          <p:cNvSpPr txBox="1"/>
          <p:nvPr/>
        </p:nvSpPr>
        <p:spPr>
          <a:xfrm>
            <a:off x="842225" y="1659151"/>
            <a:ext cx="309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Un-normalized Vectors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772CC6-0D43-6240-9CBA-2FA58B1920AC}"/>
              </a:ext>
            </a:extLst>
          </p:cNvPr>
          <p:cNvSpPr txBox="1"/>
          <p:nvPr/>
        </p:nvSpPr>
        <p:spPr>
          <a:xfrm>
            <a:off x="7684646" y="1674363"/>
            <a:ext cx="2668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Normalized Vectors</a:t>
            </a:r>
          </a:p>
        </p:txBody>
      </p: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D017747C-578C-9149-82ED-530D1249E9F4}"/>
              </a:ext>
            </a:extLst>
          </p:cNvPr>
          <p:cNvCxnSpPr/>
          <p:nvPr/>
        </p:nvCxnSpPr>
        <p:spPr>
          <a:xfrm flipV="1">
            <a:off x="9019248" y="2794907"/>
            <a:ext cx="705520" cy="491990"/>
          </a:xfrm>
          <a:prstGeom prst="curvedConnector3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616373D-D66A-5241-8566-7186CADBDAF9}"/>
              </a:ext>
            </a:extLst>
          </p:cNvPr>
          <p:cNvSpPr txBox="1"/>
          <p:nvPr/>
        </p:nvSpPr>
        <p:spPr>
          <a:xfrm>
            <a:off x="9709197" y="2572828"/>
            <a:ext cx="173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>
                <a:solidFill>
                  <a:srgbClr val="0070C0"/>
                </a:solidFill>
              </a:rPr>
              <a:t>Unit Hyperspace</a:t>
            </a:r>
          </a:p>
        </p:txBody>
      </p:sp>
      <p:sp>
        <p:nvSpPr>
          <p:cNvPr id="55" name="Striped Right Arrow 54">
            <a:extLst>
              <a:ext uri="{FF2B5EF4-FFF2-40B4-BE49-F238E27FC236}">
                <a16:creationId xmlns:a16="http://schemas.microsoft.com/office/drawing/2014/main" id="{3EEC2BC0-3449-0C4C-95CE-393951D5B99D}"/>
              </a:ext>
            </a:extLst>
          </p:cNvPr>
          <p:cNvSpPr/>
          <p:nvPr/>
        </p:nvSpPr>
        <p:spPr>
          <a:xfrm>
            <a:off x="5474043" y="3802268"/>
            <a:ext cx="877330" cy="76973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06B62CB-363A-A747-BE82-AE69AFA765E4}"/>
              </a:ext>
            </a:extLst>
          </p:cNvPr>
          <p:cNvCxnSpPr>
            <a:cxnSpLocks/>
          </p:cNvCxnSpPr>
          <p:nvPr/>
        </p:nvCxnSpPr>
        <p:spPr>
          <a:xfrm flipV="1">
            <a:off x="773880" y="3766990"/>
            <a:ext cx="2150291" cy="2157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07BD147-E47A-DC42-9FEF-CF9205B9FB5F}"/>
              </a:ext>
            </a:extLst>
          </p:cNvPr>
          <p:cNvSpPr txBox="1"/>
          <p:nvPr/>
        </p:nvSpPr>
        <p:spPr>
          <a:xfrm>
            <a:off x="1900320" y="3684251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A3B9801-E50E-1547-AB19-C3797B0B9B41}"/>
              </a:ext>
            </a:extLst>
          </p:cNvPr>
          <p:cNvCxnSpPr>
            <a:cxnSpLocks/>
          </p:cNvCxnSpPr>
          <p:nvPr/>
        </p:nvCxnSpPr>
        <p:spPr>
          <a:xfrm flipV="1">
            <a:off x="7607030" y="3822743"/>
            <a:ext cx="2150291" cy="2157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2A8197-09D6-704E-A587-CEFE32E931D1}"/>
              </a:ext>
            </a:extLst>
          </p:cNvPr>
          <p:cNvSpPr txBox="1"/>
          <p:nvPr/>
        </p:nvSpPr>
        <p:spPr>
          <a:xfrm>
            <a:off x="8733470" y="3740004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6798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44" grpId="0"/>
      <p:bldP spid="51" grpId="0"/>
      <p:bldP spid="54" grpId="0"/>
      <p:bldP spid="55" grpId="0" animBg="1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Cosine Similarity And Ranking Illustrated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8487E-B8AD-B94C-8FE9-505C9E48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24" y="2947390"/>
            <a:ext cx="3058549" cy="307463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875640-A203-8A43-9C32-A36E517B6717}"/>
              </a:ext>
            </a:extLst>
          </p:cNvPr>
          <p:cNvCxnSpPr>
            <a:cxnSpLocks/>
          </p:cNvCxnSpPr>
          <p:nvPr/>
        </p:nvCxnSpPr>
        <p:spPr>
          <a:xfrm>
            <a:off x="2421757" y="6022028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16EC66-F467-9748-8CCC-2974337A26CA}"/>
              </a:ext>
            </a:extLst>
          </p:cNvPr>
          <p:cNvCxnSpPr>
            <a:cxnSpLocks/>
          </p:cNvCxnSpPr>
          <p:nvPr/>
        </p:nvCxnSpPr>
        <p:spPr>
          <a:xfrm flipV="1">
            <a:off x="2421757" y="2794907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26A483-0C26-154A-9BE1-6216FDB4DA73}"/>
              </a:ext>
            </a:extLst>
          </p:cNvPr>
          <p:cNvSpPr txBox="1"/>
          <p:nvPr/>
        </p:nvSpPr>
        <p:spPr>
          <a:xfrm>
            <a:off x="2030463" y="242557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D5A68D-2A19-894E-A0AA-D9DB8E32DA3F}"/>
              </a:ext>
            </a:extLst>
          </p:cNvPr>
          <p:cNvSpPr txBox="1"/>
          <p:nvPr/>
        </p:nvSpPr>
        <p:spPr>
          <a:xfrm>
            <a:off x="5610941" y="584927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423DFC-2DEA-8647-B72C-7422ECBD4698}"/>
              </a:ext>
            </a:extLst>
          </p:cNvPr>
          <p:cNvCxnSpPr>
            <a:cxnSpLocks/>
          </p:cNvCxnSpPr>
          <p:nvPr/>
        </p:nvCxnSpPr>
        <p:spPr>
          <a:xfrm flipV="1">
            <a:off x="2401791" y="5420790"/>
            <a:ext cx="3078522" cy="58932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C39641-D621-8E49-A28C-148A0131CFD9}"/>
              </a:ext>
            </a:extLst>
          </p:cNvPr>
          <p:cNvSpPr txBox="1"/>
          <p:nvPr/>
        </p:nvSpPr>
        <p:spPr>
          <a:xfrm>
            <a:off x="5480313" y="5215896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62E59C-BC66-3143-97BF-893AA9F003D4}"/>
              </a:ext>
            </a:extLst>
          </p:cNvPr>
          <p:cNvCxnSpPr>
            <a:cxnSpLocks/>
          </p:cNvCxnSpPr>
          <p:nvPr/>
        </p:nvCxnSpPr>
        <p:spPr>
          <a:xfrm flipV="1">
            <a:off x="2421757" y="2967657"/>
            <a:ext cx="580869" cy="304245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829EF96-F71A-B64D-B388-376743745C41}"/>
              </a:ext>
            </a:extLst>
          </p:cNvPr>
          <p:cNvSpPr txBox="1"/>
          <p:nvPr/>
        </p:nvSpPr>
        <p:spPr>
          <a:xfrm>
            <a:off x="2716000" y="2638549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6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0B7F43-8C13-9B4E-8FA6-4B186FEAE2AB}"/>
              </a:ext>
            </a:extLst>
          </p:cNvPr>
          <p:cNvCxnSpPr>
            <a:cxnSpLocks/>
          </p:cNvCxnSpPr>
          <p:nvPr/>
        </p:nvCxnSpPr>
        <p:spPr>
          <a:xfrm flipV="1">
            <a:off x="2421756" y="4342019"/>
            <a:ext cx="2570308" cy="166809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8A488AF-FF14-8941-B9E2-89F8F39C80E4}"/>
              </a:ext>
            </a:extLst>
          </p:cNvPr>
          <p:cNvSpPr txBox="1"/>
          <p:nvPr/>
        </p:nvSpPr>
        <p:spPr>
          <a:xfrm>
            <a:off x="5007881" y="399942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C22EC64-DAAF-1A45-B89B-686E68E2354E}"/>
              </a:ext>
            </a:extLst>
          </p:cNvPr>
          <p:cNvCxnSpPr>
            <a:cxnSpLocks/>
          </p:cNvCxnSpPr>
          <p:nvPr/>
        </p:nvCxnSpPr>
        <p:spPr>
          <a:xfrm flipV="1">
            <a:off x="2430251" y="3846941"/>
            <a:ext cx="2150291" cy="2157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2DC5D20-E248-E745-AF48-13D9F455CC3F}"/>
              </a:ext>
            </a:extLst>
          </p:cNvPr>
          <p:cNvSpPr txBox="1"/>
          <p:nvPr/>
        </p:nvSpPr>
        <p:spPr>
          <a:xfrm>
            <a:off x="3556691" y="3764202"/>
            <a:ext cx="10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55996B-9949-BF40-B95C-E10890993469}"/>
                  </a:ext>
                </a:extLst>
              </p:cNvPr>
              <p:cNvSpPr txBox="1"/>
              <p:nvPr/>
            </p:nvSpPr>
            <p:spPr>
              <a:xfrm>
                <a:off x="3582153" y="4811846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55996B-9949-BF40-B95C-E10890993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53" y="4811846"/>
                <a:ext cx="307712" cy="276999"/>
              </a:xfrm>
              <a:prstGeom prst="rect">
                <a:avLst/>
              </a:prstGeom>
              <a:blipFill>
                <a:blip r:embed="rId3"/>
                <a:stretch>
                  <a:fillRect l="-20000" r="-8000" b="-173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996B9718-A350-8B47-ACFC-23EEC747ACCA}"/>
              </a:ext>
            </a:extLst>
          </p:cNvPr>
          <p:cNvSpPr/>
          <p:nvPr/>
        </p:nvSpPr>
        <p:spPr>
          <a:xfrm>
            <a:off x="3219622" y="5033086"/>
            <a:ext cx="362529" cy="43297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EC1BE-7E48-3A43-8043-7405D6F2CAE4}"/>
                  </a:ext>
                </a:extLst>
              </p:cNvPr>
              <p:cNvSpPr txBox="1"/>
              <p:nvPr/>
            </p:nvSpPr>
            <p:spPr>
              <a:xfrm>
                <a:off x="2876608" y="4874643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92EC1BE-7E48-3A43-8043-7405D6F2C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608" y="4874643"/>
                <a:ext cx="307712" cy="276999"/>
              </a:xfrm>
              <a:prstGeom prst="rect">
                <a:avLst/>
              </a:prstGeom>
              <a:blipFill>
                <a:blip r:embed="rId4"/>
                <a:stretch>
                  <a:fillRect l="-16000" r="-8000"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>
            <a:extLst>
              <a:ext uri="{FF2B5EF4-FFF2-40B4-BE49-F238E27FC236}">
                <a16:creationId xmlns:a16="http://schemas.microsoft.com/office/drawing/2014/main" id="{A12D8123-53ED-9A4F-83A2-711B917BBF26}"/>
              </a:ext>
            </a:extLst>
          </p:cNvPr>
          <p:cNvSpPr/>
          <p:nvPr/>
        </p:nvSpPr>
        <p:spPr>
          <a:xfrm>
            <a:off x="2231045" y="5087903"/>
            <a:ext cx="750717" cy="73754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92E296A-B5D6-0B49-A77A-D9274879351A}"/>
              </a:ext>
            </a:extLst>
          </p:cNvPr>
          <p:cNvSpPr/>
          <p:nvPr/>
        </p:nvSpPr>
        <p:spPr>
          <a:xfrm>
            <a:off x="2719294" y="5332278"/>
            <a:ext cx="735375" cy="98622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259AA2-664A-BC4E-9632-F07099806B35}"/>
                  </a:ext>
                </a:extLst>
              </p:cNvPr>
              <p:cNvSpPr txBox="1"/>
              <p:nvPr/>
            </p:nvSpPr>
            <p:spPr>
              <a:xfrm>
                <a:off x="3489971" y="5426038"/>
                <a:ext cx="307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D259AA2-664A-BC4E-9632-F07099806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71" y="5426038"/>
                <a:ext cx="307712" cy="276999"/>
              </a:xfrm>
              <a:prstGeom prst="rect">
                <a:avLst/>
              </a:prstGeom>
              <a:blipFill>
                <a:blip r:embed="rId5"/>
                <a:stretch>
                  <a:fillRect l="-20000" r="-4000" b="-1304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01C9271-4CAC-554B-83BA-2D8870D5FC12}"/>
              </a:ext>
            </a:extLst>
          </p:cNvPr>
          <p:cNvSpPr txBox="1"/>
          <p:nvPr/>
        </p:nvSpPr>
        <p:spPr>
          <a:xfrm>
            <a:off x="7335227" y="2161495"/>
            <a:ext cx="3485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/>
              <a:t>The smaller the angle, </a:t>
            </a:r>
            <a:br>
              <a:rPr lang="en-QA" sz="2800" dirty="0"/>
            </a:br>
            <a:r>
              <a:rPr lang="en-QA" sz="2800" dirty="0"/>
              <a:t>the larger the cosine: 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27D0760-2997-3F49-9F39-82D7C7DF9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60892"/>
              </p:ext>
            </p:extLst>
          </p:nvPr>
        </p:nvGraphicFramePr>
        <p:xfrm>
          <a:off x="7182903" y="4629226"/>
          <a:ext cx="37898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896">
                  <a:extLst>
                    <a:ext uri="{9D8B030D-6E8A-4147-A177-3AD203B41FA5}">
                      <a16:colId xmlns:a16="http://schemas.microsoft.com/office/drawing/2014/main" val="75558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Rank By Cosine in Decreasing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5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5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1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378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83B3A-604B-5040-9A5B-244F831C825E}"/>
                  </a:ext>
                </a:extLst>
              </p:cNvPr>
              <p:cNvSpPr txBox="1"/>
              <p:nvPr/>
            </p:nvSpPr>
            <p:spPr>
              <a:xfrm>
                <a:off x="8261278" y="3241962"/>
                <a:ext cx="1963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83B3A-604B-5040-9A5B-244F831C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278" y="3241962"/>
                <a:ext cx="1963936" cy="369332"/>
              </a:xfrm>
              <a:prstGeom prst="rect">
                <a:avLst/>
              </a:prstGeom>
              <a:blipFill>
                <a:blip r:embed="rId6"/>
                <a:stretch>
                  <a:fillRect l="-1290" b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620EB8-3A65-294E-AACF-879BE7D0FD2A}"/>
                  </a:ext>
                </a:extLst>
              </p:cNvPr>
              <p:cNvSpPr txBox="1"/>
              <p:nvPr/>
            </p:nvSpPr>
            <p:spPr>
              <a:xfrm>
                <a:off x="6840475" y="3948868"/>
                <a:ext cx="45468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)&gt;</m:t>
                      </m:r>
                      <m:sSub>
                        <m:sSub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)&gt;</m:t>
                      </m:r>
                      <m:sSub>
                        <m:sSub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Q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620EB8-3A65-294E-AACF-879BE7D0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475" y="3948868"/>
                <a:ext cx="4546886" cy="369332"/>
              </a:xfrm>
              <a:prstGeom prst="rect">
                <a:avLst/>
              </a:prstGeom>
              <a:blipFill>
                <a:blip r:embed="rId7"/>
                <a:stretch>
                  <a:fillRect r="-1114" b="-3793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7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9" grpId="0"/>
      <p:bldP spid="40" grpId="0" animBg="1"/>
      <p:bldP spid="41" grpId="0" animBg="1"/>
      <p:bldP spid="43" grpId="0"/>
      <p:bldP spid="6" grpId="0"/>
      <p:bldP spid="11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460262"/>
              </p:ext>
            </p:extLst>
          </p:nvPr>
        </p:nvGraphicFramePr>
        <p:xfrm>
          <a:off x="822534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term-document </a:t>
            </a:r>
            <a:r>
              <a:rPr lang="en-GB" b="1" i="1" dirty="0"/>
              <a:t>TF.IDF matrix</a:t>
            </a:r>
            <a:r>
              <a:rPr lang="en-GB" dirty="0"/>
              <a:t> of our running example, with the query being represented as a vector as well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922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097129"/>
              </p:ext>
            </p:extLst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1993555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52052-AA3D-D742-801E-23D046D486DB}"/>
                  </a:ext>
                </a:extLst>
              </p:cNvPr>
              <p:cNvSpPr txBox="1"/>
              <p:nvPr/>
            </p:nvSpPr>
            <p:spPr>
              <a:xfrm>
                <a:off x="736041" y="5943936"/>
                <a:ext cx="9319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0.69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0.43×0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0.56×0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E852052-AA3D-D742-801E-23D046D48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1" y="5943936"/>
                <a:ext cx="9319281" cy="276999"/>
              </a:xfrm>
              <a:prstGeom prst="rect">
                <a:avLst/>
              </a:prstGeom>
              <a:blipFill>
                <a:blip r:embed="rId2"/>
                <a:stretch>
                  <a:fillRect l="-136" t="-9091" r="-136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509"/>
              </p:ext>
            </p:extLst>
          </p:nvPr>
        </p:nvGraphicFramePr>
        <p:xfrm>
          <a:off x="10141823" y="2853690"/>
          <a:ext cx="15139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4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view terms as axes in a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7BB74D-A16B-CC4F-A5CE-9C67232A3643}"/>
              </a:ext>
            </a:extLst>
          </p:cNvPr>
          <p:cNvSpPr/>
          <p:nvPr/>
        </p:nvSpPr>
        <p:spPr>
          <a:xfrm>
            <a:off x="2795649" y="4720386"/>
            <a:ext cx="7913416" cy="35626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4450C-4DC6-8945-BD33-FEB9054403BC}"/>
              </a:ext>
            </a:extLst>
          </p:cNvPr>
          <p:cNvSpPr txBox="1"/>
          <p:nvPr/>
        </p:nvSpPr>
        <p:spPr>
          <a:xfrm>
            <a:off x="10774613" y="4687707"/>
            <a:ext cx="9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An axis</a:t>
            </a:r>
            <a:endParaRPr lang="en-QA" sz="2000" b="1" dirty="0"/>
          </a:p>
        </p:txBody>
      </p:sp>
    </p:spTree>
    <p:extLst>
      <p:ext uri="{BB962C8B-B14F-4D97-AF65-F5344CB8AC3E}">
        <p14:creationId xmlns:p14="http://schemas.microsoft.com/office/powerpoint/2010/main" val="6188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3167454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67353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0.79×0.86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=0.99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blipFill>
                <a:blip r:embed="rId2"/>
                <a:stretch>
                  <a:fillRect l="-138" t="-9091" r="-138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458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3167454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45470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0.79×0.86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=0.99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blipFill>
                <a:blip r:embed="rId2"/>
                <a:stretch>
                  <a:fillRect l="-138" t="-9091" r="-138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6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4328996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47195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758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758230" cy="276999"/>
              </a:xfrm>
              <a:prstGeom prst="rect">
                <a:avLst/>
              </a:prstGeom>
              <a:blipFill>
                <a:blip r:embed="rId2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961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4328996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51776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758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758230" cy="276999"/>
              </a:xfrm>
              <a:prstGeom prst="rect">
                <a:avLst/>
              </a:prstGeom>
              <a:blipFill>
                <a:blip r:embed="rId2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79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5490534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41196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0.82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0.56×0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blipFill>
                <a:blip r:embed="rId2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3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5490534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71424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0.82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0.56×0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9191042" cy="276999"/>
              </a:xfrm>
              <a:prstGeom prst="rect">
                <a:avLst/>
              </a:prstGeom>
              <a:blipFill>
                <a:blip r:embed="rId2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154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6652072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/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886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0.71×0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886471" cy="276999"/>
              </a:xfrm>
              <a:prstGeom prst="rect">
                <a:avLst/>
              </a:prstGeom>
              <a:blipFill>
                <a:blip r:embed="rId2"/>
                <a:stretch>
                  <a:fillRect l="-143" t="-9091" r="-143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593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6652072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24775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886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𝐂𝐨𝐬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𝑸𝒖𝒆𝒓𝒚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𝑵𝒐𝒕𝒆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0.71×0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0×0.86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886471" cy="276999"/>
              </a:xfrm>
              <a:prstGeom prst="rect">
                <a:avLst/>
              </a:prstGeom>
              <a:blipFill>
                <a:blip r:embed="rId2"/>
                <a:stretch>
                  <a:fillRect l="-143" t="-9091" r="-143" b="-4090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97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7813610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/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0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40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6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6444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𝐂𝐨𝐬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𝑸𝒖𝒆𝒓𝒚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𝑵𝒐𝒕𝒆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1×0.86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0×0.5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QA" dirty="0"/>
                  <a:t>.86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644418" cy="276999"/>
              </a:xfrm>
              <a:prstGeom prst="rect">
                <a:avLst/>
              </a:prstGeom>
              <a:blipFill>
                <a:blip r:embed="rId2"/>
                <a:stretch>
                  <a:fillRect l="-1028" t="-27273" r="-734" b="-545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07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Example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BC82A3B-8FD3-674B-BA60-E824B4351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540" y="2853690"/>
          <a:ext cx="931124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905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  <a:gridCol w="1163905">
                  <a:extLst>
                    <a:ext uri="{9D8B030D-6E8A-4147-A177-3AD203B41FA5}">
                      <a16:colId xmlns:a16="http://schemas.microsoft.com/office/drawing/2014/main" val="2415307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Query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0.69857948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0.82808279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0.43605076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0.56060583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0.56731512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0.70076456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0.71339262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0.79394779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0.86179988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0.60798595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0.50724843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476286-84DE-2D41-B6CE-281EBEEA76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normalized TF.IDF matrix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C4622-4223-E540-AE88-F5491C4E4C41}"/>
              </a:ext>
            </a:extLst>
          </p:cNvPr>
          <p:cNvSpPr/>
          <p:nvPr/>
        </p:nvSpPr>
        <p:spPr>
          <a:xfrm>
            <a:off x="8995717" y="3237470"/>
            <a:ext cx="1125706" cy="22121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02B0E1-2E32-D447-960A-6CED7EFF6203}"/>
              </a:ext>
            </a:extLst>
          </p:cNvPr>
          <p:cNvSpPr/>
          <p:nvPr/>
        </p:nvSpPr>
        <p:spPr>
          <a:xfrm>
            <a:off x="7813610" y="3237470"/>
            <a:ext cx="1125706" cy="221210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128BC34A-F19F-5542-B387-CCBA213C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1727"/>
              </p:ext>
            </p:extLst>
          </p:nvPr>
        </p:nvGraphicFramePr>
        <p:xfrm>
          <a:off x="10141823" y="2853690"/>
          <a:ext cx="1513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903">
                  <a:extLst>
                    <a:ext uri="{9D8B030D-6E8A-4147-A177-3AD203B41FA5}">
                      <a16:colId xmlns:a16="http://schemas.microsoft.com/office/drawing/2014/main" val="432026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00B050"/>
                          </a:solidFill>
                        </a:rPr>
                        <a:t>Rank </a:t>
                      </a:r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(Score)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 (0.99)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  <a:r>
                        <a:rPr lang="en-QA" b="1" dirty="0"/>
                        <a:t> (0.86)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6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83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 </a:t>
                      </a:r>
                      <a:r>
                        <a:rPr lang="en-QA" b="1" dirty="0">
                          <a:solidFill>
                            <a:schemeClr val="tx1"/>
                          </a:solidFill>
                        </a:rPr>
                        <a:t>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51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19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  <a:r>
                        <a:rPr lang="en-QA" b="1" dirty="0"/>
                        <a:t>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58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/>
              <p:nvPr/>
            </p:nvSpPr>
            <p:spPr>
              <a:xfrm>
                <a:off x="736042" y="5943936"/>
                <a:ext cx="86444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𝐂𝐨𝐬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𝑸𝒖𝒆𝒓𝒚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𝑵𝒐𝒕𝒆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1×0.86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0×0.5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QA" dirty="0"/>
                  <a:t>.86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935D53-EDFE-2149-A4F6-051973186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2" y="5943936"/>
                <a:ext cx="8644418" cy="276999"/>
              </a:xfrm>
              <a:prstGeom prst="rect">
                <a:avLst/>
              </a:prstGeom>
              <a:blipFill>
                <a:blip r:embed="rId2"/>
                <a:stretch>
                  <a:fillRect l="-1028" t="-27273" r="-734" b="-545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60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view terms as axes in a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</p:spTree>
    <p:extLst>
      <p:ext uri="{BB962C8B-B14F-4D97-AF65-F5344CB8AC3E}">
        <p14:creationId xmlns:p14="http://schemas.microsoft.com/office/powerpoint/2010/main" val="3192644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Next Wednesday’s Class…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QA" dirty="0">
                <a:solidFill>
                  <a:srgbClr val="00B0F0"/>
                </a:solidFill>
              </a:rPr>
              <a:t>Recommendation Systems</a:t>
            </a:r>
          </a:p>
        </p:txBody>
      </p:sp>
    </p:spTree>
    <p:extLst>
      <p:ext uri="{BB962C8B-B14F-4D97-AF65-F5344CB8AC3E}">
        <p14:creationId xmlns:p14="http://schemas.microsoft.com/office/powerpoint/2010/main" val="1178192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Schütze</a:t>
            </a:r>
            <a:r>
              <a:rPr lang="en-US" dirty="0"/>
              <a:t>, Hinrich, Christopher D. Manning, and Prabhakar Raghavan. </a:t>
            </a:r>
            <a:r>
              <a:rPr lang="en-US" i="1" dirty="0"/>
              <a:t>Introduction to information retrieval</a:t>
            </a:r>
            <a:r>
              <a:rPr lang="en-US" dirty="0"/>
              <a:t>. Vol. 39. Cambridge: Cambridge University Press, 2008.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view terms as axes in a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7BB74D-A16B-CC4F-A5CE-9C67232A3643}"/>
              </a:ext>
            </a:extLst>
          </p:cNvPr>
          <p:cNvSpPr/>
          <p:nvPr/>
        </p:nvSpPr>
        <p:spPr>
          <a:xfrm>
            <a:off x="2795649" y="5076642"/>
            <a:ext cx="7913416" cy="35626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4450C-4DC6-8945-BD33-FEB9054403BC}"/>
              </a:ext>
            </a:extLst>
          </p:cNvPr>
          <p:cNvSpPr txBox="1"/>
          <p:nvPr/>
        </p:nvSpPr>
        <p:spPr>
          <a:xfrm>
            <a:off x="10774613" y="5043963"/>
            <a:ext cx="943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An axis</a:t>
            </a:r>
            <a:endParaRPr lang="en-QA" sz="2000" b="1" dirty="0"/>
          </a:p>
        </p:txBody>
      </p:sp>
    </p:spTree>
    <p:extLst>
      <p:ext uri="{BB962C8B-B14F-4D97-AF65-F5344CB8AC3E}">
        <p14:creationId xmlns:p14="http://schemas.microsoft.com/office/powerpoint/2010/main" val="77061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view terms as axes in a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</p:spTree>
    <p:extLst>
      <p:ext uri="{BB962C8B-B14F-4D97-AF65-F5344CB8AC3E}">
        <p14:creationId xmlns:p14="http://schemas.microsoft.com/office/powerpoint/2010/main" val="70699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5439641" y="3239459"/>
            <a:ext cx="1312716" cy="220210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4707124" y="5598239"/>
            <a:ext cx="933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Vector </a:t>
            </a:r>
            <a:endParaRPr lang="en-QA" sz="2000" b="1" dirty="0">
              <a:solidFill>
                <a:srgbClr val="00B0F0"/>
              </a:solidFill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40779" y="5462408"/>
            <a:ext cx="455224" cy="364928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8C530-FFF9-3640-B991-11C83E44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8" y="3429000"/>
            <a:ext cx="3058556" cy="305196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A1BBAB-E0FB-C941-8A65-374B87F7C557}"/>
              </a:ext>
            </a:extLst>
          </p:cNvPr>
          <p:cNvCxnSpPr>
            <a:cxnSpLocks/>
          </p:cNvCxnSpPr>
          <p:nvPr/>
        </p:nvCxnSpPr>
        <p:spPr>
          <a:xfrm>
            <a:off x="1988458" y="6480960"/>
            <a:ext cx="318918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307DF-B579-9841-AE37-689E8D941B37}"/>
              </a:ext>
            </a:extLst>
          </p:cNvPr>
          <p:cNvCxnSpPr>
            <a:cxnSpLocks/>
          </p:cNvCxnSpPr>
          <p:nvPr/>
        </p:nvCxnSpPr>
        <p:spPr>
          <a:xfrm flipV="1">
            <a:off x="1988458" y="3253839"/>
            <a:ext cx="0" cy="32390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9CEEE0-D343-6A48-A349-7B6E75DAFD04}"/>
              </a:ext>
            </a:extLst>
          </p:cNvPr>
          <p:cNvSpPr txBox="1"/>
          <p:nvPr/>
        </p:nvSpPr>
        <p:spPr>
          <a:xfrm>
            <a:off x="1597164" y="288450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QA" b="1" dirty="0"/>
              <a:t>ough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E9F7C-FAA3-924A-B8BA-8C11E998631A}"/>
              </a:ext>
            </a:extLst>
          </p:cNvPr>
          <p:cNvSpPr txBox="1"/>
          <p:nvPr/>
        </p:nvSpPr>
        <p:spPr>
          <a:xfrm>
            <a:off x="5177642" y="630821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Headache</a:t>
            </a:r>
            <a:endParaRPr lang="en-QA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4A2538-9A6D-1847-A759-C77DD23B48AA}"/>
              </a:ext>
            </a:extLst>
          </p:cNvPr>
          <p:cNvCxnSpPr/>
          <p:nvPr/>
        </p:nvCxnSpPr>
        <p:spPr>
          <a:xfrm flipV="1">
            <a:off x="1988458" y="5866410"/>
            <a:ext cx="3058556" cy="6145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0FEE26-848C-5041-BF01-1449C287191C}"/>
              </a:ext>
            </a:extLst>
          </p:cNvPr>
          <p:cNvSpPr txBox="1"/>
          <p:nvPr/>
        </p:nvSpPr>
        <p:spPr>
          <a:xfrm>
            <a:off x="5047014" y="5686744"/>
            <a:ext cx="81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F0"/>
                </a:solidFill>
              </a:rPr>
              <a:t>Note 3</a:t>
            </a:r>
          </a:p>
        </p:txBody>
      </p:sp>
    </p:spTree>
    <p:extLst>
      <p:ext uri="{BB962C8B-B14F-4D97-AF65-F5344CB8AC3E}">
        <p14:creationId xmlns:p14="http://schemas.microsoft.com/office/powerpoint/2010/main" val="65403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Vector Space Model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can also view documents (e.g., medical notes) as vectors in the same vector space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9438903" y="3238469"/>
            <a:ext cx="1312716" cy="220210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8706386" y="5597249"/>
            <a:ext cx="933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Vector </a:t>
            </a:r>
            <a:endParaRPr lang="en-QA" sz="2000" b="1" dirty="0">
              <a:solidFill>
                <a:srgbClr val="00B0F0"/>
              </a:solidFill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40041" y="5461418"/>
            <a:ext cx="455224" cy="364928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23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50529</TotalTime>
  <Words>2995</Words>
  <Application>Microsoft Macintosh PowerPoint</Application>
  <PresentationFormat>Widescreen</PresentationFormat>
  <Paragraphs>1276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The Vector Space Model</vt:lpstr>
      <vt:lpstr>Ranking Based on Distance</vt:lpstr>
      <vt:lpstr>Ranking Based on Distance</vt:lpstr>
      <vt:lpstr>If Not Distance then What?</vt:lpstr>
      <vt:lpstr>Angle vs. Cosine</vt:lpstr>
      <vt:lpstr>Angle vs. Cosine</vt:lpstr>
      <vt:lpstr>Angle vs. Cosine</vt:lpstr>
      <vt:lpstr>Angle vs. Cosine</vt:lpstr>
      <vt:lpstr>Angle vs. Cosine</vt:lpstr>
      <vt:lpstr>Angle vs. Cosine</vt:lpstr>
      <vt:lpstr>Cosine Similarity</vt:lpstr>
      <vt:lpstr>Cosine Similarity Illustrated</vt:lpstr>
      <vt:lpstr>Cosine Similarity And Ranking Illustrated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Next Wednesday’s Class…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640</cp:revision>
  <dcterms:created xsi:type="dcterms:W3CDTF">2021-01-17T12:09:16Z</dcterms:created>
  <dcterms:modified xsi:type="dcterms:W3CDTF">2021-04-03T08:56:56Z</dcterms:modified>
</cp:coreProperties>
</file>